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8" r:id="rId2"/>
    <p:sldId id="366" r:id="rId3"/>
    <p:sldId id="367" r:id="rId4"/>
    <p:sldId id="361" r:id="rId5"/>
    <p:sldId id="368" r:id="rId6"/>
    <p:sldId id="297" r:id="rId7"/>
    <p:sldId id="357" r:id="rId8"/>
    <p:sldId id="355" r:id="rId9"/>
    <p:sldId id="339" r:id="rId10"/>
    <p:sldId id="300" r:id="rId11"/>
    <p:sldId id="304" r:id="rId12"/>
    <p:sldId id="331" r:id="rId13"/>
    <p:sldId id="332" r:id="rId14"/>
    <p:sldId id="333" r:id="rId15"/>
    <p:sldId id="353" r:id="rId16"/>
    <p:sldId id="356" r:id="rId17"/>
    <p:sldId id="369" r:id="rId18"/>
    <p:sldId id="363" r:id="rId19"/>
    <p:sldId id="290" r:id="rId20"/>
    <p:sldId id="359" r:id="rId21"/>
    <p:sldId id="360" r:id="rId22"/>
    <p:sldId id="364" r:id="rId23"/>
    <p:sldId id="343" r:id="rId24"/>
    <p:sldId id="345" r:id="rId25"/>
    <p:sldId id="34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66"/>
    <a:srgbClr val="CC6600"/>
    <a:srgbClr val="CC3399"/>
    <a:srgbClr val="5F5F5F"/>
    <a:srgbClr val="4D4D4D"/>
    <a:srgbClr val="66CCFF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7" autoAdjust="0"/>
    <p:restoredTop sz="94982" autoAdjust="0"/>
  </p:normalViewPr>
  <p:slideViewPr>
    <p:cSldViewPr>
      <p:cViewPr>
        <p:scale>
          <a:sx n="60" d="100"/>
          <a:sy n="60" d="100"/>
        </p:scale>
        <p:origin x="-1098" y="-9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5416666666666673E-2"/>
          <c:y val="0.14176574803149611"/>
          <c:w val="0.46939228974558389"/>
          <c:h val="0.631533680601145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5 - 9 классы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Лист1!$A$2:$A$5</c:f>
              <c:strCache>
                <c:ptCount val="3"/>
                <c:pt idx="0">
                  <c:v>Соц.-гуманит.</c:v>
                </c:pt>
                <c:pt idx="1">
                  <c:v>Естественнонаучн.</c:v>
                </c:pt>
                <c:pt idx="2">
                  <c:v>Физико-математич.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0.28600000000000003</c:v>
                </c:pt>
                <c:pt idx="1">
                  <c:v>0.28600000000000003</c:v>
                </c:pt>
                <c:pt idx="2">
                  <c:v>0.4280000000000001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3964602223684555"/>
          <c:y val="0.2378012291563564"/>
          <c:w val="0.45764058398950136"/>
          <c:h val="0.53472593954207115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2916666666666669E-2"/>
          <c:y val="0.14489074803149612"/>
          <c:w val="0.4799191581837623"/>
          <c:h val="0.659120021155511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10 - 11 классы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Лист1!$A$2:$A$5</c:f>
              <c:strCache>
                <c:ptCount val="3"/>
                <c:pt idx="0">
                  <c:v>Гуманитарный</c:v>
                </c:pt>
                <c:pt idx="1">
                  <c:v>Естественнонаучн.</c:v>
                </c:pt>
                <c:pt idx="2">
                  <c:v>Физико-математич.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1082808398950141"/>
          <c:y val="0.24581791338582679"/>
          <c:w val="0.47667191601049874"/>
          <c:h val="0.5001299212598426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091B80-60FD-4450-87C7-958A60CC0226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E29EA09-34D8-4D0B-8678-5401807C0E9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МОУ гимназия №16 «Интерес»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A41F054-8904-4C8A-AA15-7076E553AA91}" type="parTrans" cxnId="{AC1B95BA-CC54-4506-8694-30FBD5361459}">
      <dgm:prSet/>
      <dgm:spPr/>
      <dgm:t>
        <a:bodyPr/>
        <a:lstStyle/>
        <a:p>
          <a:endParaRPr lang="ru-RU"/>
        </a:p>
      </dgm:t>
    </dgm:pt>
    <dgm:pt modelId="{15B459B9-BB81-4257-82D5-6D55087EB0A0}" type="sibTrans" cxnId="{AC1B95BA-CC54-4506-8694-30FBD5361459}">
      <dgm:prSet/>
      <dgm:spPr/>
      <dgm:t>
        <a:bodyPr/>
        <a:lstStyle/>
        <a:p>
          <a:endParaRPr lang="ru-RU"/>
        </a:p>
      </dgm:t>
    </dgm:pt>
    <dgm:pt modelId="{232BF27C-E2E8-48D5-AABE-9BE236491FE1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Международный английский лагерь в Праге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2A2F33-156A-47B7-BEE0-7CA52F879FFD}" type="parTrans" cxnId="{2B01F3F8-74C3-446D-8E78-12FD12CF3313}">
      <dgm:prSet/>
      <dgm:spPr/>
      <dgm:t>
        <a:bodyPr/>
        <a:lstStyle/>
        <a:p>
          <a:endParaRPr lang="ru-RU"/>
        </a:p>
      </dgm:t>
    </dgm:pt>
    <dgm:pt modelId="{633CC39F-0A06-45EF-A008-8CA47554BB75}" type="sibTrans" cxnId="{2B01F3F8-74C3-446D-8E78-12FD12CF3313}">
      <dgm:prSet/>
      <dgm:spPr/>
      <dgm:t>
        <a:bodyPr/>
        <a:lstStyle/>
        <a:p>
          <a:endParaRPr lang="ru-RU"/>
        </a:p>
      </dgm:t>
    </dgm:pt>
    <dgm:pt modelId="{1117D275-8A07-491F-AD67-6D0CDF66AED7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ООО «Люберецкое районное телевидение»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7EA356-7A3F-4BF4-99FB-589A2043D7CE}" type="parTrans" cxnId="{059A6F93-112F-44E1-826C-616FA0AE8094}">
      <dgm:prSet/>
      <dgm:spPr/>
      <dgm:t>
        <a:bodyPr/>
        <a:lstStyle/>
        <a:p>
          <a:endParaRPr lang="ru-RU"/>
        </a:p>
      </dgm:t>
    </dgm:pt>
    <dgm:pt modelId="{BC90A08A-6533-4163-B150-2F25363ADEF5}" type="sibTrans" cxnId="{059A6F93-112F-44E1-826C-616FA0AE8094}">
      <dgm:prSet/>
      <dgm:spPr/>
      <dgm:t>
        <a:bodyPr/>
        <a:lstStyle/>
        <a:p>
          <a:endParaRPr lang="ru-RU"/>
        </a:p>
      </dgm:t>
    </dgm:pt>
    <dgm:pt modelId="{7E2744F2-D84F-4338-9E6E-2BDEF914E796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Уроки с носителями английского языка + </a:t>
          </a:r>
          <a:r>
            <a:rPr lang="en-US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skype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DE1A08-DD1E-434F-8711-16F1C19333D1}" type="parTrans" cxnId="{36ECA3FF-B7EB-4F9B-96EA-902D57E72D0F}">
      <dgm:prSet/>
      <dgm:spPr/>
      <dgm:t>
        <a:bodyPr/>
        <a:lstStyle/>
        <a:p>
          <a:endParaRPr lang="ru-RU"/>
        </a:p>
      </dgm:t>
    </dgm:pt>
    <dgm:pt modelId="{6F2359A4-02F6-4DE3-99F6-837E84E1C115}" type="sibTrans" cxnId="{36ECA3FF-B7EB-4F9B-96EA-902D57E72D0F}">
      <dgm:prSet/>
      <dgm:spPr/>
      <dgm:t>
        <a:bodyPr/>
        <a:lstStyle/>
        <a:p>
          <a:endParaRPr lang="ru-RU"/>
        </a:p>
      </dgm:t>
    </dgm:pt>
    <dgm:pt modelId="{ED6A37E0-32ED-4A7B-89AF-634AE05B2DCC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Кафедра ин. языка РУДН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C5923A-7FB9-448D-8220-D09D0B5F5389}" type="parTrans" cxnId="{857AABED-8642-4729-8CE1-C28722B1FD04}">
      <dgm:prSet/>
      <dgm:spPr/>
      <dgm:t>
        <a:bodyPr/>
        <a:lstStyle/>
        <a:p>
          <a:endParaRPr lang="ru-RU"/>
        </a:p>
      </dgm:t>
    </dgm:pt>
    <dgm:pt modelId="{2E4B05D0-954A-40FE-85A7-933F47401337}" type="sibTrans" cxnId="{857AABED-8642-4729-8CE1-C28722B1FD04}">
      <dgm:prSet/>
      <dgm:spPr/>
      <dgm:t>
        <a:bodyPr/>
        <a:lstStyle/>
        <a:p>
          <a:endParaRPr lang="ru-RU"/>
        </a:p>
      </dgm:t>
    </dgm:pt>
    <dgm:pt modelId="{3A427811-7EAD-4BA5-A067-3BE585141BA8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Люберецкая больница №3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97F47F-9F1C-4BCB-AA52-AE5727460FE5}" type="parTrans" cxnId="{23D0DFC5-F76C-46E2-ABB1-C03F55A4484C}">
      <dgm:prSet/>
      <dgm:spPr/>
      <dgm:t>
        <a:bodyPr/>
        <a:lstStyle/>
        <a:p>
          <a:endParaRPr lang="ru-RU"/>
        </a:p>
      </dgm:t>
    </dgm:pt>
    <dgm:pt modelId="{7C94604C-715F-4975-A3FA-EDCB4F0D5D22}" type="sibTrans" cxnId="{23D0DFC5-F76C-46E2-ABB1-C03F55A4484C}">
      <dgm:prSet/>
      <dgm:spPr/>
      <dgm:t>
        <a:bodyPr/>
        <a:lstStyle/>
        <a:p>
          <a:endParaRPr lang="ru-RU"/>
        </a:p>
      </dgm:t>
    </dgm:pt>
    <dgm:pt modelId="{D13BD521-CAAB-409E-9CE2-C1E3E1CE8ACE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Учебно-виртуальный комплекс «</a:t>
          </a:r>
          <a:r>
            <a:rPr lang="en-US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Mentor </a:t>
          </a:r>
          <a:r>
            <a:rPr lang="en-US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Medicus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08F868-F1EE-4D90-BCA2-23759AD81C97}" type="parTrans" cxnId="{E0C4F5AF-FF1B-4089-9A0A-8F1E051AFF8B}">
      <dgm:prSet/>
      <dgm:spPr/>
      <dgm:t>
        <a:bodyPr/>
        <a:lstStyle/>
        <a:p>
          <a:endParaRPr lang="ru-RU"/>
        </a:p>
      </dgm:t>
    </dgm:pt>
    <dgm:pt modelId="{B3EEB294-635C-449B-BA7A-E3F206F0E0E3}" type="sibTrans" cxnId="{E0C4F5AF-FF1B-4089-9A0A-8F1E051AFF8B}">
      <dgm:prSet/>
      <dgm:spPr/>
      <dgm:t>
        <a:bodyPr/>
        <a:lstStyle/>
        <a:p>
          <a:endParaRPr lang="ru-RU"/>
        </a:p>
      </dgm:t>
    </dgm:pt>
    <dgm:pt modelId="{9BD7279D-10EC-43D2-9E08-1B19E0CA6B87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Первый МГМУ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им. Сеченова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948DDE-7766-4659-B9D4-CBB90DC0BEC2}" type="parTrans" cxnId="{D172130D-1A70-4467-AAB6-B67271191A82}">
      <dgm:prSet/>
      <dgm:spPr/>
      <dgm:t>
        <a:bodyPr/>
        <a:lstStyle/>
        <a:p>
          <a:endParaRPr lang="ru-RU"/>
        </a:p>
      </dgm:t>
    </dgm:pt>
    <dgm:pt modelId="{9C644C52-DD00-4F25-BCBD-0C3C8F70ECF1}" type="sibTrans" cxnId="{D172130D-1A70-4467-AAB6-B67271191A82}">
      <dgm:prSet/>
      <dgm:spPr/>
      <dgm:t>
        <a:bodyPr/>
        <a:lstStyle/>
        <a:p>
          <a:endParaRPr lang="ru-RU"/>
        </a:p>
      </dgm:t>
    </dgm:pt>
    <dgm:pt modelId="{DA237601-2922-4FD2-A30A-0EDD1478B5C4}">
      <dgm:prSet phldrT="[Текст]" custScaleX="169535" custScaleY="68137" custRadScaleRad="78649" custRadScaleInc="19962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324A99E-13B9-46D3-9DD4-28947B0B70F1}" type="parTrans" cxnId="{B5A58856-3CF8-449C-806E-12D72D7F50E2}">
      <dgm:prSet/>
      <dgm:spPr/>
      <dgm:t>
        <a:bodyPr/>
        <a:lstStyle/>
        <a:p>
          <a:endParaRPr lang="ru-RU"/>
        </a:p>
      </dgm:t>
    </dgm:pt>
    <dgm:pt modelId="{258AE18B-FC2E-4C4F-ACF9-B07FBD8B2E4F}" type="sibTrans" cxnId="{B5A58856-3CF8-449C-806E-12D72D7F50E2}">
      <dgm:prSet/>
      <dgm:spPr/>
      <dgm:t>
        <a:bodyPr/>
        <a:lstStyle/>
        <a:p>
          <a:endParaRPr lang="ru-RU"/>
        </a:p>
      </dgm:t>
    </dgm:pt>
    <dgm:pt modelId="{621F54E9-175B-48AC-81C1-06A98743BC40}">
      <dgm:prSet phldrT="[Текст]" custScaleX="166361" custScaleY="78027" custRadScaleRad="115490" custRadScaleInc="183813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B5B8B99E-8D70-49D5-9C93-D58792975E97}" type="parTrans" cxnId="{C72F88D8-A37A-4662-827A-B67F39F5339B}">
      <dgm:prSet/>
      <dgm:spPr/>
      <dgm:t>
        <a:bodyPr/>
        <a:lstStyle/>
        <a:p>
          <a:endParaRPr lang="ru-RU"/>
        </a:p>
      </dgm:t>
    </dgm:pt>
    <dgm:pt modelId="{7D36A903-FB14-40DE-9B1F-FCFCE0BFA1E3}" type="sibTrans" cxnId="{C72F88D8-A37A-4662-827A-B67F39F5339B}">
      <dgm:prSet/>
      <dgm:spPr/>
      <dgm:t>
        <a:bodyPr/>
        <a:lstStyle/>
        <a:p>
          <a:endParaRPr lang="ru-RU"/>
        </a:p>
      </dgm:t>
    </dgm:pt>
    <dgm:pt modelId="{50B0D75C-F56C-4E19-B1B1-08614AC8B14B}">
      <dgm:prSet phldrT="[Текст]" custScaleX="119697" custScaleY="71890" custRadScaleRad="125938" custRadScaleInc="-12572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58C8D974-8725-4A67-B0BF-0395A5DEF14E}" type="parTrans" cxnId="{4D84F65F-9769-4195-8C15-2CD835DD2083}">
      <dgm:prSet/>
      <dgm:spPr/>
      <dgm:t>
        <a:bodyPr/>
        <a:lstStyle/>
        <a:p>
          <a:endParaRPr lang="ru-RU"/>
        </a:p>
      </dgm:t>
    </dgm:pt>
    <dgm:pt modelId="{AA21CEEB-F46F-4EFE-ACC1-4610D589A6AB}" type="sibTrans" cxnId="{4D84F65F-9769-4195-8C15-2CD835DD2083}">
      <dgm:prSet/>
      <dgm:spPr/>
      <dgm:t>
        <a:bodyPr/>
        <a:lstStyle/>
        <a:p>
          <a:endParaRPr lang="ru-RU"/>
        </a:p>
      </dgm:t>
    </dgm:pt>
    <dgm:pt modelId="{2625EBA0-F96D-4239-9F92-41D41DDD4CAE}">
      <dgm:prSet custScaleX="166361" custScaleY="78027" custRadScaleRad="115490" custRadScaleInc="183813"/>
      <dgm:spPr/>
      <dgm:t>
        <a:bodyPr/>
        <a:lstStyle/>
        <a:p>
          <a:endParaRPr lang="ru-RU"/>
        </a:p>
      </dgm:t>
    </dgm:pt>
    <dgm:pt modelId="{08E7AD05-6F4F-4468-B7E9-DC24224EDC70}" type="parTrans" cxnId="{2BBDE518-091D-4BD7-AB55-CD0F9668650A}">
      <dgm:prSet/>
      <dgm:spPr/>
      <dgm:t>
        <a:bodyPr/>
        <a:lstStyle/>
        <a:p>
          <a:endParaRPr lang="ru-RU"/>
        </a:p>
      </dgm:t>
    </dgm:pt>
    <dgm:pt modelId="{6A04ABD5-50FE-44CD-9826-4D2D0DB17BA0}" type="sibTrans" cxnId="{2BBDE518-091D-4BD7-AB55-CD0F9668650A}">
      <dgm:prSet/>
      <dgm:spPr/>
      <dgm:t>
        <a:bodyPr/>
        <a:lstStyle/>
        <a:p>
          <a:endParaRPr lang="ru-RU"/>
        </a:p>
      </dgm:t>
    </dgm:pt>
    <dgm:pt modelId="{BC0ABE37-7E37-45BD-B80D-C3884F702EBC}">
      <dgm:prSet phldrT="[Текст]" custT="1"/>
      <dgm:spPr>
        <a:solidFill>
          <a:srgbClr val="92D05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МЭИ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81AB6E-878F-46C9-A0A0-6089D776A6E9}" type="parTrans" cxnId="{36678062-DA3A-49B5-978C-E8EC531371E3}">
      <dgm:prSet/>
      <dgm:spPr/>
      <dgm:t>
        <a:bodyPr/>
        <a:lstStyle/>
        <a:p>
          <a:endParaRPr lang="ru-RU"/>
        </a:p>
      </dgm:t>
    </dgm:pt>
    <dgm:pt modelId="{E4C56080-7591-413E-A47D-EEE21CA9DF94}" type="sibTrans" cxnId="{36678062-DA3A-49B5-978C-E8EC531371E3}">
      <dgm:prSet/>
      <dgm:spPr/>
      <dgm:t>
        <a:bodyPr/>
        <a:lstStyle/>
        <a:p>
          <a:endParaRPr lang="ru-RU"/>
        </a:p>
      </dgm:t>
    </dgm:pt>
    <dgm:pt modelId="{E19A8581-3864-43B3-B260-F3E44BF2D89A}">
      <dgm:prSet phldrT="[Текст]" custT="1"/>
      <dgm:spPr>
        <a:solidFill>
          <a:srgbClr val="92D05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МГТУ «</a:t>
          </a:r>
          <a:r>
            <a:rPr lang="ru-RU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Станкин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F18A34-A671-489E-A909-487BB55D3737}" type="parTrans" cxnId="{0A2387FF-C81A-48C4-99AE-EB591CF012D3}">
      <dgm:prSet/>
      <dgm:spPr/>
      <dgm:t>
        <a:bodyPr/>
        <a:lstStyle/>
        <a:p>
          <a:endParaRPr lang="ru-RU"/>
        </a:p>
      </dgm:t>
    </dgm:pt>
    <dgm:pt modelId="{A9ACCEED-E41C-493B-985A-B5D877F51E1A}" type="sibTrans" cxnId="{0A2387FF-C81A-48C4-99AE-EB591CF012D3}">
      <dgm:prSet/>
      <dgm:spPr/>
      <dgm:t>
        <a:bodyPr/>
        <a:lstStyle/>
        <a:p>
          <a:endParaRPr lang="ru-RU"/>
        </a:p>
      </dgm:t>
    </dgm:pt>
    <dgm:pt modelId="{C138FA6E-465A-44FD-9A9B-01467DB22C59}">
      <dgm:prSet phldrT="[Текст]" custScaleX="119697" custScaleY="71890" custRadScaleRad="134867" custRadScaleInc="-127075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9F2A2089-26DB-4721-A0FD-7780ED3B2F3B}" type="parTrans" cxnId="{25BB2692-972A-44DD-8F63-9415CC827349}">
      <dgm:prSet/>
      <dgm:spPr/>
      <dgm:t>
        <a:bodyPr/>
        <a:lstStyle/>
        <a:p>
          <a:endParaRPr lang="ru-RU"/>
        </a:p>
      </dgm:t>
    </dgm:pt>
    <dgm:pt modelId="{1C9EA30D-4A52-469F-A3E5-BA34DF8B7618}" type="sibTrans" cxnId="{25BB2692-972A-44DD-8F63-9415CC827349}">
      <dgm:prSet/>
      <dgm:spPr/>
      <dgm:t>
        <a:bodyPr/>
        <a:lstStyle/>
        <a:p>
          <a:endParaRPr lang="ru-RU"/>
        </a:p>
      </dgm:t>
    </dgm:pt>
    <dgm:pt modelId="{29F92A53-2DA8-481B-BD43-80A0E13060C1}">
      <dgm:prSet phldrT="[Текст]" custScaleX="119697" custScaleY="71890" custRadScaleRad="134867" custRadScaleInc="-127075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D1E4C33A-DDE6-45B6-A820-357F311764E8}" type="parTrans" cxnId="{9217369B-FF0F-45CB-BE88-99BA7B859764}">
      <dgm:prSet/>
      <dgm:spPr/>
      <dgm:t>
        <a:bodyPr/>
        <a:lstStyle/>
        <a:p>
          <a:endParaRPr lang="ru-RU"/>
        </a:p>
      </dgm:t>
    </dgm:pt>
    <dgm:pt modelId="{CAEE1163-9A6F-4CEA-B0CE-DC91DF08FDD2}" type="sibTrans" cxnId="{9217369B-FF0F-45CB-BE88-99BA7B859764}">
      <dgm:prSet/>
      <dgm:spPr/>
      <dgm:t>
        <a:bodyPr/>
        <a:lstStyle/>
        <a:p>
          <a:endParaRPr lang="ru-RU"/>
        </a:p>
      </dgm:t>
    </dgm:pt>
    <dgm:pt modelId="{7522B1A9-A34E-48C5-90CC-1C1DB00BA575}">
      <dgm:prSet phldrT="[Текст]" custScaleX="119697" custScaleY="71890" custRadScaleRad="134867" custRadScaleInc="-127075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0F6DE713-5EBB-4C54-916A-13E8688FDDB1}" type="parTrans" cxnId="{DD4C5CD5-D55A-4794-BAE0-3336D05A80FF}">
      <dgm:prSet/>
      <dgm:spPr/>
      <dgm:t>
        <a:bodyPr/>
        <a:lstStyle/>
        <a:p>
          <a:endParaRPr lang="ru-RU"/>
        </a:p>
      </dgm:t>
    </dgm:pt>
    <dgm:pt modelId="{7ECC82A4-78AA-468C-A7E4-A94F87BD8E2C}" type="sibTrans" cxnId="{DD4C5CD5-D55A-4794-BAE0-3336D05A80FF}">
      <dgm:prSet/>
      <dgm:spPr/>
      <dgm:t>
        <a:bodyPr/>
        <a:lstStyle/>
        <a:p>
          <a:endParaRPr lang="ru-RU"/>
        </a:p>
      </dgm:t>
    </dgm:pt>
    <dgm:pt modelId="{2B057C3D-C56E-40F6-9C0A-392031E0853E}">
      <dgm:prSet phldrT="[Текст]" custScaleX="171557" custScaleY="78026" custRadScaleRad="119241" custRadScaleInc="-24616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070B57A9-CE61-4499-B1EE-CAADE36283EA}" type="parTrans" cxnId="{8D3AF506-CB2B-41A4-801A-2AEA52432DA2}">
      <dgm:prSet/>
      <dgm:spPr/>
      <dgm:t>
        <a:bodyPr/>
        <a:lstStyle/>
        <a:p>
          <a:endParaRPr lang="ru-RU"/>
        </a:p>
      </dgm:t>
    </dgm:pt>
    <dgm:pt modelId="{562A68C4-B90B-44DB-995A-6647106864F7}" type="sibTrans" cxnId="{8D3AF506-CB2B-41A4-801A-2AEA52432DA2}">
      <dgm:prSet/>
      <dgm:spPr/>
      <dgm:t>
        <a:bodyPr/>
        <a:lstStyle/>
        <a:p>
          <a:endParaRPr lang="ru-RU"/>
        </a:p>
      </dgm:t>
    </dgm:pt>
    <dgm:pt modelId="{D01A26B0-2CFD-41CB-92B9-B37C034601B3}">
      <dgm:prSet phldrT="[Текст]" custRadScaleRad="144333" custRadScaleInc="788090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D3EED686-48DC-4D82-B64B-BEAAEF93A033}" type="parTrans" cxnId="{C21093E5-88B2-41E0-908D-3CBDCB553569}">
      <dgm:prSet/>
      <dgm:spPr/>
      <dgm:t>
        <a:bodyPr/>
        <a:lstStyle/>
        <a:p>
          <a:endParaRPr lang="ru-RU"/>
        </a:p>
      </dgm:t>
    </dgm:pt>
    <dgm:pt modelId="{0FCD42C3-795D-4559-BD37-CD011011E8B5}" type="sibTrans" cxnId="{C21093E5-88B2-41E0-908D-3CBDCB553569}">
      <dgm:prSet/>
      <dgm:spPr/>
      <dgm:t>
        <a:bodyPr/>
        <a:lstStyle/>
        <a:p>
          <a:endParaRPr lang="ru-RU"/>
        </a:p>
      </dgm:t>
    </dgm:pt>
    <dgm:pt modelId="{EB10CD91-CD04-43C3-8350-9B1D6E54BFBB}" type="pres">
      <dgm:prSet presAssocID="{EA091B80-60FD-4450-87C7-958A60CC022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D865AE-245B-446C-8643-00A7C84E3DB4}" type="pres">
      <dgm:prSet presAssocID="{CE29EA09-34D8-4D0B-8678-5401807C0E97}" presName="centerShape" presStyleLbl="node0" presStyleIdx="0" presStyleCnt="1" custScaleX="155498" custScaleY="94370" custLinFactNeighborX="10260" custLinFactNeighborY="4063"/>
      <dgm:spPr/>
      <dgm:t>
        <a:bodyPr/>
        <a:lstStyle/>
        <a:p>
          <a:endParaRPr lang="ru-RU"/>
        </a:p>
      </dgm:t>
    </dgm:pt>
    <dgm:pt modelId="{33EE1448-AB75-41FD-B603-28C50CC44ED1}" type="pres">
      <dgm:prSet presAssocID="{5F2A2F33-156A-47B7-BEE0-7CA52F879FFD}" presName="parTrans" presStyleLbl="sibTrans2D1" presStyleIdx="0" presStyleCnt="9"/>
      <dgm:spPr/>
      <dgm:t>
        <a:bodyPr/>
        <a:lstStyle/>
        <a:p>
          <a:endParaRPr lang="ru-RU"/>
        </a:p>
      </dgm:t>
    </dgm:pt>
    <dgm:pt modelId="{9FB7CF1E-411A-4E5B-8DEC-D0A2F009AE25}" type="pres">
      <dgm:prSet presAssocID="{5F2A2F33-156A-47B7-BEE0-7CA52F879FFD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0C7B912F-44F7-41E2-A63C-0AA02EDB5F67}" type="pres">
      <dgm:prSet presAssocID="{232BF27C-E2E8-48D5-AABE-9BE236491FE1}" presName="node" presStyleLbl="node1" presStyleIdx="0" presStyleCnt="9" custScaleX="192574" custScaleY="91845" custRadScaleRad="79966" custRadScaleInc="53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FBADB-6918-4B1B-9567-585BE73F4A16}" type="pres">
      <dgm:prSet presAssocID="{677EA356-7A3F-4BF4-99FB-589A2043D7CE}" presName="parTrans" presStyleLbl="sibTrans2D1" presStyleIdx="1" presStyleCnt="9"/>
      <dgm:spPr/>
      <dgm:t>
        <a:bodyPr/>
        <a:lstStyle/>
        <a:p>
          <a:endParaRPr lang="ru-RU"/>
        </a:p>
      </dgm:t>
    </dgm:pt>
    <dgm:pt modelId="{5D3CEBA5-D089-4860-A048-514E9F94DED0}" type="pres">
      <dgm:prSet presAssocID="{677EA356-7A3F-4BF4-99FB-589A2043D7CE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9ABA138B-B4D3-4F78-AC41-21F4894A2148}" type="pres">
      <dgm:prSet presAssocID="{1117D275-8A07-491F-AD67-6D0CDF66AED7}" presName="node" presStyleLbl="node1" presStyleIdx="1" presStyleCnt="9" custScaleX="180980" custScaleY="86512" custRadScaleRad="132237" custRadScaleInc="80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592C3-C4CE-43FF-8314-D1FB6B1FD208}" type="pres">
      <dgm:prSet presAssocID="{FFDE1A08-DD1E-434F-8711-16F1C19333D1}" presName="parTrans" presStyleLbl="sibTrans2D1" presStyleIdx="2" presStyleCnt="9"/>
      <dgm:spPr/>
      <dgm:t>
        <a:bodyPr/>
        <a:lstStyle/>
        <a:p>
          <a:endParaRPr lang="ru-RU"/>
        </a:p>
      </dgm:t>
    </dgm:pt>
    <dgm:pt modelId="{9C6DDDA5-A7AE-4B3E-8AD7-572ADC82CF30}" type="pres">
      <dgm:prSet presAssocID="{FFDE1A08-DD1E-434F-8711-16F1C19333D1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13850657-B1CB-4162-8D8C-BABEC752AA84}" type="pres">
      <dgm:prSet presAssocID="{7E2744F2-D84F-4338-9E6E-2BDEF914E796}" presName="node" presStyleLbl="node1" presStyleIdx="2" presStyleCnt="9" custScaleX="171557" custScaleY="78026" custRadScaleRad="119241" custRadScaleInc="-24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624490-EC44-4FA7-83DB-300A1BE3E416}" type="pres">
      <dgm:prSet presAssocID="{94C5923A-7FB9-448D-8220-D09D0B5F5389}" presName="parTrans" presStyleLbl="sibTrans2D1" presStyleIdx="3" presStyleCnt="9"/>
      <dgm:spPr/>
      <dgm:t>
        <a:bodyPr/>
        <a:lstStyle/>
        <a:p>
          <a:endParaRPr lang="ru-RU"/>
        </a:p>
      </dgm:t>
    </dgm:pt>
    <dgm:pt modelId="{CD3DE371-A3C9-42A0-9204-B89D37DDAB73}" type="pres">
      <dgm:prSet presAssocID="{94C5923A-7FB9-448D-8220-D09D0B5F5389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573251FF-FBE1-41A7-A9AE-708D7AE05521}" type="pres">
      <dgm:prSet presAssocID="{ED6A37E0-32ED-4A7B-89AF-634AE05B2DCC}" presName="node" presStyleLbl="node1" presStyleIdx="3" presStyleCnt="9" custScaleX="119697" custScaleY="71890" custRadScaleRad="134867" custRadScaleInc="-127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434722-CB75-4269-9E62-7DD47662F490}" type="pres">
      <dgm:prSet presAssocID="{B508F868-F1EE-4D90-BCA2-23759AD81C97}" presName="parTrans" presStyleLbl="sibTrans2D1" presStyleIdx="4" presStyleCnt="9"/>
      <dgm:spPr/>
      <dgm:t>
        <a:bodyPr/>
        <a:lstStyle/>
        <a:p>
          <a:endParaRPr lang="ru-RU"/>
        </a:p>
      </dgm:t>
    </dgm:pt>
    <dgm:pt modelId="{BBBD617B-6501-4A14-A87C-D490B51681A6}" type="pres">
      <dgm:prSet presAssocID="{B508F868-F1EE-4D90-BCA2-23759AD81C97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246C3A57-0899-4C8E-AA23-DCE177FBD0C2}" type="pres">
      <dgm:prSet presAssocID="{D13BD521-CAAB-409E-9CE2-C1E3E1CE8ACE}" presName="node" presStyleLbl="node1" presStyleIdx="4" presStyleCnt="9" custScaleX="212280" custScaleY="78027" custRadScaleRad="118121" custRadScaleInc="7781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93066-B94C-4F05-8103-3191AD3E190B}" type="pres">
      <dgm:prSet presAssocID="{DA97F47F-9F1C-4BCB-AA52-AE5727460FE5}" presName="parTrans" presStyleLbl="sibTrans2D1" presStyleIdx="5" presStyleCnt="9" custAng="20484622" custLinFactNeighborX="8605" custLinFactNeighborY="36860"/>
      <dgm:spPr/>
      <dgm:t>
        <a:bodyPr/>
        <a:lstStyle/>
        <a:p>
          <a:endParaRPr lang="ru-RU"/>
        </a:p>
      </dgm:t>
    </dgm:pt>
    <dgm:pt modelId="{043F6763-65B3-467F-928F-113FE90F676C}" type="pres">
      <dgm:prSet presAssocID="{DA97F47F-9F1C-4BCB-AA52-AE5727460FE5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F3A9777D-CE2D-4FFC-A191-253F35E2F92B}" type="pres">
      <dgm:prSet presAssocID="{3A427811-7EAD-4BA5-A067-3BE585141BA8}" presName="node" presStyleLbl="node1" presStyleIdx="5" presStyleCnt="9" custScaleX="137958" custScaleY="52869" custRadScaleRad="104039" custRadScaleInc="48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83205-2137-4CC6-961D-41C80199C663}" type="pres">
      <dgm:prSet presAssocID="{98948DDE-7766-4659-B9D4-CBB90DC0BEC2}" presName="parTrans" presStyleLbl="sibTrans2D1" presStyleIdx="6" presStyleCnt="9" custAng="20532676" custLinFactY="24451" custLinFactNeighborX="28171" custLinFactNeighborY="100000"/>
      <dgm:spPr/>
      <dgm:t>
        <a:bodyPr/>
        <a:lstStyle/>
        <a:p>
          <a:endParaRPr lang="ru-RU"/>
        </a:p>
      </dgm:t>
    </dgm:pt>
    <dgm:pt modelId="{3CA98C5D-82C9-4E56-BB12-C1461130A274}" type="pres">
      <dgm:prSet presAssocID="{98948DDE-7766-4659-B9D4-CBB90DC0BEC2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89BEB6E8-C5ED-4975-9A0A-BD83E4D3AF7A}" type="pres">
      <dgm:prSet presAssocID="{9BD7279D-10EC-43D2-9E08-1B19E0CA6B87}" presName="node" presStyleLbl="node1" presStyleIdx="6" presStyleCnt="9" custScaleX="180234" custScaleY="63864" custRadScaleRad="112933" custRadScaleInc="184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8F0B5-9E6F-40FA-BAEE-9AE29FABC71F}" type="pres">
      <dgm:prSet presAssocID="{6581AB6E-878F-46C9-A0A0-6089D776A6E9}" presName="parTrans" presStyleLbl="sibTrans2D1" presStyleIdx="7" presStyleCnt="9"/>
      <dgm:spPr/>
      <dgm:t>
        <a:bodyPr/>
        <a:lstStyle/>
        <a:p>
          <a:endParaRPr lang="ru-RU"/>
        </a:p>
      </dgm:t>
    </dgm:pt>
    <dgm:pt modelId="{F4C029E3-0851-4046-A2F8-16D62B7AD901}" type="pres">
      <dgm:prSet presAssocID="{6581AB6E-878F-46C9-A0A0-6089D776A6E9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2CEC2931-E5CE-4AA6-9206-917D43686A64}" type="pres">
      <dgm:prSet presAssocID="{BC0ABE37-7E37-45BD-B80D-C3884F702EBC}" presName="node" presStyleLbl="node1" presStyleIdx="7" presStyleCnt="9" custScaleY="49946" custRadScaleRad="124596" custRadScaleInc="-675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C1A0E-4D6E-4FD0-8ABE-1BCEA4ED6753}" type="pres">
      <dgm:prSet presAssocID="{CCF18A34-A671-489E-A909-487BB55D3737}" presName="parTrans" presStyleLbl="sibTrans2D1" presStyleIdx="8" presStyleCnt="9"/>
      <dgm:spPr/>
      <dgm:t>
        <a:bodyPr/>
        <a:lstStyle/>
        <a:p>
          <a:endParaRPr lang="ru-RU"/>
        </a:p>
      </dgm:t>
    </dgm:pt>
    <dgm:pt modelId="{C073624E-27FF-41B9-885C-679FCCDD5783}" type="pres">
      <dgm:prSet presAssocID="{CCF18A34-A671-489E-A909-487BB55D3737}" presName="connectorText" presStyleLbl="sibTrans2D1" presStyleIdx="8" presStyleCnt="9"/>
      <dgm:spPr/>
      <dgm:t>
        <a:bodyPr/>
        <a:lstStyle/>
        <a:p>
          <a:endParaRPr lang="ru-RU"/>
        </a:p>
      </dgm:t>
    </dgm:pt>
    <dgm:pt modelId="{10E5B33D-E5E8-4973-9E5D-EBEA5D4E3C5D}" type="pres">
      <dgm:prSet presAssocID="{E19A8581-3864-43B3-B260-F3E44BF2D89A}" presName="node" presStyleLbl="node1" presStyleIdx="8" presStyleCnt="9" custScaleX="145918" custScaleY="72143" custRadScaleRad="151007" custRadScaleInc="816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1607D8-CDB3-475D-96B6-7CB0C2D99248}" type="presOf" srcId="{E19A8581-3864-43B3-B260-F3E44BF2D89A}" destId="{10E5B33D-E5E8-4973-9E5D-EBEA5D4E3C5D}" srcOrd="0" destOrd="0" presId="urn:microsoft.com/office/officeart/2005/8/layout/radial5"/>
    <dgm:cxn modelId="{857AABED-8642-4729-8CE1-C28722B1FD04}" srcId="{CE29EA09-34D8-4D0B-8678-5401807C0E97}" destId="{ED6A37E0-32ED-4A7B-89AF-634AE05B2DCC}" srcOrd="3" destOrd="0" parTransId="{94C5923A-7FB9-448D-8220-D09D0B5F5389}" sibTransId="{2E4B05D0-954A-40FE-85A7-933F47401337}"/>
    <dgm:cxn modelId="{8D3AF506-CB2B-41A4-801A-2AEA52432DA2}" srcId="{EA091B80-60FD-4450-87C7-958A60CC0226}" destId="{2B057C3D-C56E-40F6-9C0A-392031E0853E}" srcOrd="8" destOrd="0" parTransId="{070B57A9-CE61-4499-B1EE-CAADE36283EA}" sibTransId="{562A68C4-B90B-44DB-995A-6647106864F7}"/>
    <dgm:cxn modelId="{A06BECD7-C3C6-455F-A242-2F01E676574D}" type="presOf" srcId="{CCF18A34-A671-489E-A909-487BB55D3737}" destId="{C073624E-27FF-41B9-885C-679FCCDD5783}" srcOrd="1" destOrd="0" presId="urn:microsoft.com/office/officeart/2005/8/layout/radial5"/>
    <dgm:cxn modelId="{E0C4F5AF-FF1B-4089-9A0A-8F1E051AFF8B}" srcId="{CE29EA09-34D8-4D0B-8678-5401807C0E97}" destId="{D13BD521-CAAB-409E-9CE2-C1E3E1CE8ACE}" srcOrd="4" destOrd="0" parTransId="{B508F868-F1EE-4D90-BCA2-23759AD81C97}" sibTransId="{B3EEB294-635C-449B-BA7A-E3F206F0E0E3}"/>
    <dgm:cxn modelId="{AC1B95BA-CC54-4506-8694-30FBD5361459}" srcId="{EA091B80-60FD-4450-87C7-958A60CC0226}" destId="{CE29EA09-34D8-4D0B-8678-5401807C0E97}" srcOrd="0" destOrd="0" parTransId="{CA41F054-8904-4C8A-AA15-7076E553AA91}" sibTransId="{15B459B9-BB81-4257-82D5-6D55087EB0A0}"/>
    <dgm:cxn modelId="{36678062-DA3A-49B5-978C-E8EC531371E3}" srcId="{CE29EA09-34D8-4D0B-8678-5401807C0E97}" destId="{BC0ABE37-7E37-45BD-B80D-C3884F702EBC}" srcOrd="7" destOrd="0" parTransId="{6581AB6E-878F-46C9-A0A0-6089D776A6E9}" sibTransId="{E4C56080-7591-413E-A47D-EEE21CA9DF94}"/>
    <dgm:cxn modelId="{3EAE48D6-32E7-447F-ABC9-ED443E9A13E2}" type="presOf" srcId="{94C5923A-7FB9-448D-8220-D09D0B5F5389}" destId="{7D624490-EC44-4FA7-83DB-300A1BE3E416}" srcOrd="0" destOrd="0" presId="urn:microsoft.com/office/officeart/2005/8/layout/radial5"/>
    <dgm:cxn modelId="{9217369B-FF0F-45CB-BE88-99BA7B859764}" srcId="{EA091B80-60FD-4450-87C7-958A60CC0226}" destId="{29F92A53-2DA8-481B-BD43-80A0E13060C1}" srcOrd="6" destOrd="0" parTransId="{D1E4C33A-DDE6-45B6-A820-357F311764E8}" sibTransId="{CAEE1163-9A6F-4CEA-B0CE-DC91DF08FDD2}"/>
    <dgm:cxn modelId="{AD23A251-4252-4078-9223-60B4437BF433}" type="presOf" srcId="{5F2A2F33-156A-47B7-BEE0-7CA52F879FFD}" destId="{33EE1448-AB75-41FD-B603-28C50CC44ED1}" srcOrd="0" destOrd="0" presId="urn:microsoft.com/office/officeart/2005/8/layout/radial5"/>
    <dgm:cxn modelId="{96D70B3A-D848-46E5-8418-2E3643163010}" type="presOf" srcId="{5F2A2F33-156A-47B7-BEE0-7CA52F879FFD}" destId="{9FB7CF1E-411A-4E5B-8DEC-D0A2F009AE25}" srcOrd="1" destOrd="0" presId="urn:microsoft.com/office/officeart/2005/8/layout/radial5"/>
    <dgm:cxn modelId="{181B0B78-0477-438D-A04D-BF1F985F6447}" type="presOf" srcId="{98948DDE-7766-4659-B9D4-CBB90DC0BEC2}" destId="{3CA98C5D-82C9-4E56-BB12-C1461130A274}" srcOrd="1" destOrd="0" presId="urn:microsoft.com/office/officeart/2005/8/layout/radial5"/>
    <dgm:cxn modelId="{36ECA3FF-B7EB-4F9B-96EA-902D57E72D0F}" srcId="{CE29EA09-34D8-4D0B-8678-5401807C0E97}" destId="{7E2744F2-D84F-4338-9E6E-2BDEF914E796}" srcOrd="2" destOrd="0" parTransId="{FFDE1A08-DD1E-434F-8711-16F1C19333D1}" sibTransId="{6F2359A4-02F6-4DE3-99F6-837E84E1C115}"/>
    <dgm:cxn modelId="{73557292-70EA-400C-941B-B4140E82F42D}" type="presOf" srcId="{232BF27C-E2E8-48D5-AABE-9BE236491FE1}" destId="{0C7B912F-44F7-41E2-A63C-0AA02EDB5F67}" srcOrd="0" destOrd="0" presId="urn:microsoft.com/office/officeart/2005/8/layout/radial5"/>
    <dgm:cxn modelId="{93DBFC02-1E90-40B7-9309-5EE93269ED66}" type="presOf" srcId="{CCF18A34-A671-489E-A909-487BB55D3737}" destId="{0BAC1A0E-4D6E-4FD0-8ABE-1BCEA4ED6753}" srcOrd="0" destOrd="0" presId="urn:microsoft.com/office/officeart/2005/8/layout/radial5"/>
    <dgm:cxn modelId="{8630227B-EAA8-4C9E-9816-BB5AD97611A3}" type="presOf" srcId="{1117D275-8A07-491F-AD67-6D0CDF66AED7}" destId="{9ABA138B-B4D3-4F78-AC41-21F4894A2148}" srcOrd="0" destOrd="0" presId="urn:microsoft.com/office/officeart/2005/8/layout/radial5"/>
    <dgm:cxn modelId="{183E6500-E287-4190-9AA0-88F6033DEE78}" type="presOf" srcId="{BC0ABE37-7E37-45BD-B80D-C3884F702EBC}" destId="{2CEC2931-E5CE-4AA6-9206-917D43686A64}" srcOrd="0" destOrd="0" presId="urn:microsoft.com/office/officeart/2005/8/layout/radial5"/>
    <dgm:cxn modelId="{52F73B01-97E0-4DA0-9059-8A02F39ACC28}" type="presOf" srcId="{677EA356-7A3F-4BF4-99FB-589A2043D7CE}" destId="{5D3CEBA5-D089-4860-A048-514E9F94DED0}" srcOrd="1" destOrd="0" presId="urn:microsoft.com/office/officeart/2005/8/layout/radial5"/>
    <dgm:cxn modelId="{36A48A69-52E5-4774-9986-5B590A428D6B}" type="presOf" srcId="{EA091B80-60FD-4450-87C7-958A60CC0226}" destId="{EB10CD91-CD04-43C3-8350-9B1D6E54BFBB}" srcOrd="0" destOrd="0" presId="urn:microsoft.com/office/officeart/2005/8/layout/radial5"/>
    <dgm:cxn modelId="{059A6F93-112F-44E1-826C-616FA0AE8094}" srcId="{CE29EA09-34D8-4D0B-8678-5401807C0E97}" destId="{1117D275-8A07-491F-AD67-6D0CDF66AED7}" srcOrd="1" destOrd="0" parTransId="{677EA356-7A3F-4BF4-99FB-589A2043D7CE}" sibTransId="{BC90A08A-6533-4163-B150-2F25363ADEF5}"/>
    <dgm:cxn modelId="{23D0DFC5-F76C-46E2-ABB1-C03F55A4484C}" srcId="{CE29EA09-34D8-4D0B-8678-5401807C0E97}" destId="{3A427811-7EAD-4BA5-A067-3BE585141BA8}" srcOrd="5" destOrd="0" parTransId="{DA97F47F-9F1C-4BCB-AA52-AE5727460FE5}" sibTransId="{7C94604C-715F-4975-A3FA-EDCB4F0D5D22}"/>
    <dgm:cxn modelId="{2BBDE518-091D-4BD7-AB55-CD0F9668650A}" srcId="{EA091B80-60FD-4450-87C7-958A60CC0226}" destId="{2625EBA0-F96D-4239-9F92-41D41DDD4CAE}" srcOrd="4" destOrd="0" parTransId="{08E7AD05-6F4F-4468-B7E9-DC24224EDC70}" sibTransId="{6A04ABD5-50FE-44CD-9826-4D2D0DB17BA0}"/>
    <dgm:cxn modelId="{49E7B201-D1D1-4D3F-904E-3B856F75B4F9}" type="presOf" srcId="{DA97F47F-9F1C-4BCB-AA52-AE5727460FE5}" destId="{043F6763-65B3-467F-928F-113FE90F676C}" srcOrd="1" destOrd="0" presId="urn:microsoft.com/office/officeart/2005/8/layout/radial5"/>
    <dgm:cxn modelId="{2B01F3F8-74C3-446D-8E78-12FD12CF3313}" srcId="{CE29EA09-34D8-4D0B-8678-5401807C0E97}" destId="{232BF27C-E2E8-48D5-AABE-9BE236491FE1}" srcOrd="0" destOrd="0" parTransId="{5F2A2F33-156A-47B7-BEE0-7CA52F879FFD}" sibTransId="{633CC39F-0A06-45EF-A008-8CA47554BB75}"/>
    <dgm:cxn modelId="{5F9AA814-D295-453A-ADDF-27A27962C814}" type="presOf" srcId="{ED6A37E0-32ED-4A7B-89AF-634AE05B2DCC}" destId="{573251FF-FBE1-41A7-A9AE-708D7AE05521}" srcOrd="0" destOrd="0" presId="urn:microsoft.com/office/officeart/2005/8/layout/radial5"/>
    <dgm:cxn modelId="{D271ABB4-5A9D-4C84-A6D5-A5A1F41D6905}" type="presOf" srcId="{FFDE1A08-DD1E-434F-8711-16F1C19333D1}" destId="{9C6DDDA5-A7AE-4B3E-8AD7-572ADC82CF30}" srcOrd="1" destOrd="0" presId="urn:microsoft.com/office/officeart/2005/8/layout/radial5"/>
    <dgm:cxn modelId="{0F722E12-01C9-4456-880D-C0001D766C0F}" type="presOf" srcId="{B508F868-F1EE-4D90-BCA2-23759AD81C97}" destId="{EB434722-CB75-4269-9E62-7DD47662F490}" srcOrd="0" destOrd="0" presId="urn:microsoft.com/office/officeart/2005/8/layout/radial5"/>
    <dgm:cxn modelId="{F75164F9-73CC-4BA9-B6EE-13643A26E490}" type="presOf" srcId="{B508F868-F1EE-4D90-BCA2-23759AD81C97}" destId="{BBBD617B-6501-4A14-A87C-D490B51681A6}" srcOrd="1" destOrd="0" presId="urn:microsoft.com/office/officeart/2005/8/layout/radial5"/>
    <dgm:cxn modelId="{256BF73E-0D48-403F-90E9-391E9D1E546A}" type="presOf" srcId="{CE29EA09-34D8-4D0B-8678-5401807C0E97}" destId="{EAD865AE-245B-446C-8643-00A7C84E3DB4}" srcOrd="0" destOrd="0" presId="urn:microsoft.com/office/officeart/2005/8/layout/radial5"/>
    <dgm:cxn modelId="{C4FE4FD1-B2ED-4C6F-93EA-E3BC5AE7E1A2}" type="presOf" srcId="{6581AB6E-878F-46C9-A0A0-6089D776A6E9}" destId="{0318F0B5-9E6F-40FA-BAEE-9AE29FABC71F}" srcOrd="0" destOrd="0" presId="urn:microsoft.com/office/officeart/2005/8/layout/radial5"/>
    <dgm:cxn modelId="{C23B860D-97C1-4B3A-9B37-09B90E64F90B}" type="presOf" srcId="{D13BD521-CAAB-409E-9CE2-C1E3E1CE8ACE}" destId="{246C3A57-0899-4C8E-AA23-DCE177FBD0C2}" srcOrd="0" destOrd="0" presId="urn:microsoft.com/office/officeart/2005/8/layout/radial5"/>
    <dgm:cxn modelId="{D172130D-1A70-4467-AAB6-B67271191A82}" srcId="{CE29EA09-34D8-4D0B-8678-5401807C0E97}" destId="{9BD7279D-10EC-43D2-9E08-1B19E0CA6B87}" srcOrd="6" destOrd="0" parTransId="{98948DDE-7766-4659-B9D4-CBB90DC0BEC2}" sibTransId="{9C644C52-DD00-4F25-BCBD-0C3C8F70ECF1}"/>
    <dgm:cxn modelId="{A1B665FD-58E3-4E76-9FD4-31A7C0F8B8C9}" type="presOf" srcId="{6581AB6E-878F-46C9-A0A0-6089D776A6E9}" destId="{F4C029E3-0851-4046-A2F8-16D62B7AD901}" srcOrd="1" destOrd="0" presId="urn:microsoft.com/office/officeart/2005/8/layout/radial5"/>
    <dgm:cxn modelId="{B5A58856-3CF8-449C-806E-12D72D7F50E2}" srcId="{EA091B80-60FD-4450-87C7-958A60CC0226}" destId="{DA237601-2922-4FD2-A30A-0EDD1478B5C4}" srcOrd="1" destOrd="0" parTransId="{A324A99E-13B9-46D3-9DD4-28947B0B70F1}" sibTransId="{258AE18B-FC2E-4C4F-ACF9-B07FBD8B2E4F}"/>
    <dgm:cxn modelId="{A59E1FC6-01FD-4A57-8485-8B4D94C675AF}" type="presOf" srcId="{3A427811-7EAD-4BA5-A067-3BE585141BA8}" destId="{F3A9777D-CE2D-4FFC-A191-253F35E2F92B}" srcOrd="0" destOrd="0" presId="urn:microsoft.com/office/officeart/2005/8/layout/radial5"/>
    <dgm:cxn modelId="{4B241D2D-20BB-4BA3-BA42-285266088C7E}" type="presOf" srcId="{7E2744F2-D84F-4338-9E6E-2BDEF914E796}" destId="{13850657-B1CB-4162-8D8C-BABEC752AA84}" srcOrd="0" destOrd="0" presId="urn:microsoft.com/office/officeart/2005/8/layout/radial5"/>
    <dgm:cxn modelId="{EB423F85-607F-45A0-BD04-E0D340BEAB6B}" type="presOf" srcId="{677EA356-7A3F-4BF4-99FB-589A2043D7CE}" destId="{487FBADB-6918-4B1B-9567-585BE73F4A16}" srcOrd="0" destOrd="0" presId="urn:microsoft.com/office/officeart/2005/8/layout/radial5"/>
    <dgm:cxn modelId="{0A2387FF-C81A-48C4-99AE-EB591CF012D3}" srcId="{CE29EA09-34D8-4D0B-8678-5401807C0E97}" destId="{E19A8581-3864-43B3-B260-F3E44BF2D89A}" srcOrd="8" destOrd="0" parTransId="{CCF18A34-A671-489E-A909-487BB55D3737}" sibTransId="{A9ACCEED-E41C-493B-985A-B5D877F51E1A}"/>
    <dgm:cxn modelId="{9CE5FB3B-3EF7-4DC8-82F0-BCDB6193F635}" type="presOf" srcId="{9BD7279D-10EC-43D2-9E08-1B19E0CA6B87}" destId="{89BEB6E8-C5ED-4975-9A0A-BD83E4D3AF7A}" srcOrd="0" destOrd="0" presId="urn:microsoft.com/office/officeart/2005/8/layout/radial5"/>
    <dgm:cxn modelId="{4D84F65F-9769-4195-8C15-2CD835DD2083}" srcId="{EA091B80-60FD-4450-87C7-958A60CC0226}" destId="{50B0D75C-F56C-4E19-B1B1-08614AC8B14B}" srcOrd="3" destOrd="0" parTransId="{58C8D974-8725-4A67-B0BF-0395A5DEF14E}" sibTransId="{AA21CEEB-F46F-4EFE-ACC1-4610D589A6AB}"/>
    <dgm:cxn modelId="{720B4967-3858-43CD-AFC6-F507EBB854EB}" type="presOf" srcId="{98948DDE-7766-4659-B9D4-CBB90DC0BEC2}" destId="{8B183205-2137-4CC6-961D-41C80199C663}" srcOrd="0" destOrd="0" presId="urn:microsoft.com/office/officeart/2005/8/layout/radial5"/>
    <dgm:cxn modelId="{F35863F2-7912-43A9-864B-282BF2D1331E}" type="presOf" srcId="{DA97F47F-9F1C-4BCB-AA52-AE5727460FE5}" destId="{EC693066-B94C-4F05-8103-3191AD3E190B}" srcOrd="0" destOrd="0" presId="urn:microsoft.com/office/officeart/2005/8/layout/radial5"/>
    <dgm:cxn modelId="{25BB2692-972A-44DD-8F63-9415CC827349}" srcId="{EA091B80-60FD-4450-87C7-958A60CC0226}" destId="{C138FA6E-465A-44FD-9A9B-01467DB22C59}" srcOrd="5" destOrd="0" parTransId="{9F2A2089-26DB-4721-A0FD-7780ED3B2F3B}" sibTransId="{1C9EA30D-4A52-469F-A3E5-BA34DF8B7618}"/>
    <dgm:cxn modelId="{C72F88D8-A37A-4662-827A-B67F39F5339B}" srcId="{EA091B80-60FD-4450-87C7-958A60CC0226}" destId="{621F54E9-175B-48AC-81C1-06A98743BC40}" srcOrd="2" destOrd="0" parTransId="{B5B8B99E-8D70-49D5-9C93-D58792975E97}" sibTransId="{7D36A903-FB14-40DE-9B1F-FCFCE0BFA1E3}"/>
    <dgm:cxn modelId="{DD4C5CD5-D55A-4794-BAE0-3336D05A80FF}" srcId="{EA091B80-60FD-4450-87C7-958A60CC0226}" destId="{7522B1A9-A34E-48C5-90CC-1C1DB00BA575}" srcOrd="7" destOrd="0" parTransId="{0F6DE713-5EBB-4C54-916A-13E8688FDDB1}" sibTransId="{7ECC82A4-78AA-468C-A7E4-A94F87BD8E2C}"/>
    <dgm:cxn modelId="{8414B398-9642-4035-8EE5-C5AAEA1EDA73}" type="presOf" srcId="{FFDE1A08-DD1E-434F-8711-16F1C19333D1}" destId="{8AB592C3-C4CE-43FF-8314-D1FB6B1FD208}" srcOrd="0" destOrd="0" presId="urn:microsoft.com/office/officeart/2005/8/layout/radial5"/>
    <dgm:cxn modelId="{C21093E5-88B2-41E0-908D-3CBDCB553569}" srcId="{EA091B80-60FD-4450-87C7-958A60CC0226}" destId="{D01A26B0-2CFD-41CB-92B9-B37C034601B3}" srcOrd="9" destOrd="0" parTransId="{D3EED686-48DC-4D82-B64B-BEAAEF93A033}" sibTransId="{0FCD42C3-795D-4559-BD37-CD011011E8B5}"/>
    <dgm:cxn modelId="{010ADE06-8EEC-47ED-8C80-59872DCCC38C}" type="presOf" srcId="{94C5923A-7FB9-448D-8220-D09D0B5F5389}" destId="{CD3DE371-A3C9-42A0-9204-B89D37DDAB73}" srcOrd="1" destOrd="0" presId="urn:microsoft.com/office/officeart/2005/8/layout/radial5"/>
    <dgm:cxn modelId="{7BF7CA2B-F858-42E5-9444-89A7A7D05084}" type="presParOf" srcId="{EB10CD91-CD04-43C3-8350-9B1D6E54BFBB}" destId="{EAD865AE-245B-446C-8643-00A7C84E3DB4}" srcOrd="0" destOrd="0" presId="urn:microsoft.com/office/officeart/2005/8/layout/radial5"/>
    <dgm:cxn modelId="{3F417D85-4B4A-48CF-9A52-064E568405E1}" type="presParOf" srcId="{EB10CD91-CD04-43C3-8350-9B1D6E54BFBB}" destId="{33EE1448-AB75-41FD-B603-28C50CC44ED1}" srcOrd="1" destOrd="0" presId="urn:microsoft.com/office/officeart/2005/8/layout/radial5"/>
    <dgm:cxn modelId="{C0AF2A24-0F02-4ED6-8BE4-F129C95A9EFE}" type="presParOf" srcId="{33EE1448-AB75-41FD-B603-28C50CC44ED1}" destId="{9FB7CF1E-411A-4E5B-8DEC-D0A2F009AE25}" srcOrd="0" destOrd="0" presId="urn:microsoft.com/office/officeart/2005/8/layout/radial5"/>
    <dgm:cxn modelId="{CA290153-622D-4E2E-9A4C-D9CDB125FDA5}" type="presParOf" srcId="{EB10CD91-CD04-43C3-8350-9B1D6E54BFBB}" destId="{0C7B912F-44F7-41E2-A63C-0AA02EDB5F67}" srcOrd="2" destOrd="0" presId="urn:microsoft.com/office/officeart/2005/8/layout/radial5"/>
    <dgm:cxn modelId="{320B446D-1AE0-4E2B-BC27-D79435EDC2DF}" type="presParOf" srcId="{EB10CD91-CD04-43C3-8350-9B1D6E54BFBB}" destId="{487FBADB-6918-4B1B-9567-585BE73F4A16}" srcOrd="3" destOrd="0" presId="urn:microsoft.com/office/officeart/2005/8/layout/radial5"/>
    <dgm:cxn modelId="{F6B0A7FC-D2AB-4935-9725-4BDBD0AF6E56}" type="presParOf" srcId="{487FBADB-6918-4B1B-9567-585BE73F4A16}" destId="{5D3CEBA5-D089-4860-A048-514E9F94DED0}" srcOrd="0" destOrd="0" presId="urn:microsoft.com/office/officeart/2005/8/layout/radial5"/>
    <dgm:cxn modelId="{6295B3AC-78BF-41E1-B14A-6E849F4B440D}" type="presParOf" srcId="{EB10CD91-CD04-43C3-8350-9B1D6E54BFBB}" destId="{9ABA138B-B4D3-4F78-AC41-21F4894A2148}" srcOrd="4" destOrd="0" presId="urn:microsoft.com/office/officeart/2005/8/layout/radial5"/>
    <dgm:cxn modelId="{75E14B1C-B1BE-49A6-B8D7-F797169E1ADD}" type="presParOf" srcId="{EB10CD91-CD04-43C3-8350-9B1D6E54BFBB}" destId="{8AB592C3-C4CE-43FF-8314-D1FB6B1FD208}" srcOrd="5" destOrd="0" presId="urn:microsoft.com/office/officeart/2005/8/layout/radial5"/>
    <dgm:cxn modelId="{F8B35E85-8093-4BEF-885F-6218A25BBF7E}" type="presParOf" srcId="{8AB592C3-C4CE-43FF-8314-D1FB6B1FD208}" destId="{9C6DDDA5-A7AE-4B3E-8AD7-572ADC82CF30}" srcOrd="0" destOrd="0" presId="urn:microsoft.com/office/officeart/2005/8/layout/radial5"/>
    <dgm:cxn modelId="{049B524C-A04D-4B6D-9AC4-CE149AC9DCC9}" type="presParOf" srcId="{EB10CD91-CD04-43C3-8350-9B1D6E54BFBB}" destId="{13850657-B1CB-4162-8D8C-BABEC752AA84}" srcOrd="6" destOrd="0" presId="urn:microsoft.com/office/officeart/2005/8/layout/radial5"/>
    <dgm:cxn modelId="{AC9C6104-5943-4E9F-8DB4-34A2DEA852D7}" type="presParOf" srcId="{EB10CD91-CD04-43C3-8350-9B1D6E54BFBB}" destId="{7D624490-EC44-4FA7-83DB-300A1BE3E416}" srcOrd="7" destOrd="0" presId="urn:microsoft.com/office/officeart/2005/8/layout/radial5"/>
    <dgm:cxn modelId="{55A0CB11-C3FE-4556-B1F7-5861B48C7528}" type="presParOf" srcId="{7D624490-EC44-4FA7-83DB-300A1BE3E416}" destId="{CD3DE371-A3C9-42A0-9204-B89D37DDAB73}" srcOrd="0" destOrd="0" presId="urn:microsoft.com/office/officeart/2005/8/layout/radial5"/>
    <dgm:cxn modelId="{1779DB25-9239-4CDB-98AD-956201BDAF10}" type="presParOf" srcId="{EB10CD91-CD04-43C3-8350-9B1D6E54BFBB}" destId="{573251FF-FBE1-41A7-A9AE-708D7AE05521}" srcOrd="8" destOrd="0" presId="urn:microsoft.com/office/officeart/2005/8/layout/radial5"/>
    <dgm:cxn modelId="{45BC1324-FB6C-4C34-A4B9-2954AD8545C5}" type="presParOf" srcId="{EB10CD91-CD04-43C3-8350-9B1D6E54BFBB}" destId="{EB434722-CB75-4269-9E62-7DD47662F490}" srcOrd="9" destOrd="0" presId="urn:microsoft.com/office/officeart/2005/8/layout/radial5"/>
    <dgm:cxn modelId="{97C0B128-81C1-4A8E-A8D1-92BB15874F34}" type="presParOf" srcId="{EB434722-CB75-4269-9E62-7DD47662F490}" destId="{BBBD617B-6501-4A14-A87C-D490B51681A6}" srcOrd="0" destOrd="0" presId="urn:microsoft.com/office/officeart/2005/8/layout/radial5"/>
    <dgm:cxn modelId="{6C51FCF9-E73C-4BB6-AF27-4D17D0C335AA}" type="presParOf" srcId="{EB10CD91-CD04-43C3-8350-9B1D6E54BFBB}" destId="{246C3A57-0899-4C8E-AA23-DCE177FBD0C2}" srcOrd="10" destOrd="0" presId="urn:microsoft.com/office/officeart/2005/8/layout/radial5"/>
    <dgm:cxn modelId="{4B323DB2-6E1C-4272-BF02-F6E5022E7B09}" type="presParOf" srcId="{EB10CD91-CD04-43C3-8350-9B1D6E54BFBB}" destId="{EC693066-B94C-4F05-8103-3191AD3E190B}" srcOrd="11" destOrd="0" presId="urn:microsoft.com/office/officeart/2005/8/layout/radial5"/>
    <dgm:cxn modelId="{2C65FE19-B32F-4A8C-B334-DD4D2804140B}" type="presParOf" srcId="{EC693066-B94C-4F05-8103-3191AD3E190B}" destId="{043F6763-65B3-467F-928F-113FE90F676C}" srcOrd="0" destOrd="0" presId="urn:microsoft.com/office/officeart/2005/8/layout/radial5"/>
    <dgm:cxn modelId="{D5495E78-60AE-425B-92CE-DE06FF13656A}" type="presParOf" srcId="{EB10CD91-CD04-43C3-8350-9B1D6E54BFBB}" destId="{F3A9777D-CE2D-4FFC-A191-253F35E2F92B}" srcOrd="12" destOrd="0" presId="urn:microsoft.com/office/officeart/2005/8/layout/radial5"/>
    <dgm:cxn modelId="{54625E7F-E85F-4DEE-A953-F2ACC1B87B28}" type="presParOf" srcId="{EB10CD91-CD04-43C3-8350-9B1D6E54BFBB}" destId="{8B183205-2137-4CC6-961D-41C80199C663}" srcOrd="13" destOrd="0" presId="urn:microsoft.com/office/officeart/2005/8/layout/radial5"/>
    <dgm:cxn modelId="{2387B2C3-2931-4DE4-BB8C-C1BF372ECA00}" type="presParOf" srcId="{8B183205-2137-4CC6-961D-41C80199C663}" destId="{3CA98C5D-82C9-4E56-BB12-C1461130A274}" srcOrd="0" destOrd="0" presId="urn:microsoft.com/office/officeart/2005/8/layout/radial5"/>
    <dgm:cxn modelId="{5E48E37F-BD35-42A4-9BF7-003D2AE0BCBA}" type="presParOf" srcId="{EB10CD91-CD04-43C3-8350-9B1D6E54BFBB}" destId="{89BEB6E8-C5ED-4975-9A0A-BD83E4D3AF7A}" srcOrd="14" destOrd="0" presId="urn:microsoft.com/office/officeart/2005/8/layout/radial5"/>
    <dgm:cxn modelId="{AA7E023D-1532-409F-921B-CE1D6F59A6A9}" type="presParOf" srcId="{EB10CD91-CD04-43C3-8350-9B1D6E54BFBB}" destId="{0318F0B5-9E6F-40FA-BAEE-9AE29FABC71F}" srcOrd="15" destOrd="0" presId="urn:microsoft.com/office/officeart/2005/8/layout/radial5"/>
    <dgm:cxn modelId="{1FAC24BE-0E91-480E-8C9B-04A57D8A5F6B}" type="presParOf" srcId="{0318F0B5-9E6F-40FA-BAEE-9AE29FABC71F}" destId="{F4C029E3-0851-4046-A2F8-16D62B7AD901}" srcOrd="0" destOrd="0" presId="urn:microsoft.com/office/officeart/2005/8/layout/radial5"/>
    <dgm:cxn modelId="{5A3F9F4D-0599-479B-8671-7A28002A686D}" type="presParOf" srcId="{EB10CD91-CD04-43C3-8350-9B1D6E54BFBB}" destId="{2CEC2931-E5CE-4AA6-9206-917D43686A64}" srcOrd="16" destOrd="0" presId="urn:microsoft.com/office/officeart/2005/8/layout/radial5"/>
    <dgm:cxn modelId="{F53DF43B-01CC-40D3-B201-34BC11746741}" type="presParOf" srcId="{EB10CD91-CD04-43C3-8350-9B1D6E54BFBB}" destId="{0BAC1A0E-4D6E-4FD0-8ABE-1BCEA4ED6753}" srcOrd="17" destOrd="0" presId="urn:microsoft.com/office/officeart/2005/8/layout/radial5"/>
    <dgm:cxn modelId="{7D55B188-81AF-4D0E-855F-4440FACAC7BA}" type="presParOf" srcId="{0BAC1A0E-4D6E-4FD0-8ABE-1BCEA4ED6753}" destId="{C073624E-27FF-41B9-885C-679FCCDD5783}" srcOrd="0" destOrd="0" presId="urn:microsoft.com/office/officeart/2005/8/layout/radial5"/>
    <dgm:cxn modelId="{353D1773-FB28-4126-AC52-E98C1EDAA596}" type="presParOf" srcId="{EB10CD91-CD04-43C3-8350-9B1D6E54BFBB}" destId="{10E5B33D-E5E8-4973-9E5D-EBEA5D4E3C5D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D865AE-245B-446C-8643-00A7C84E3DB4}">
      <dsp:nvSpPr>
        <dsp:cNvPr id="0" name=""/>
        <dsp:cNvSpPr/>
      </dsp:nvSpPr>
      <dsp:spPr>
        <a:xfrm>
          <a:off x="4010520" y="2705469"/>
          <a:ext cx="1873703" cy="11371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МОУ гимназия №16 «Интерес»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10520" y="2705469"/>
        <a:ext cx="1873703" cy="1137130"/>
      </dsp:txXfrm>
    </dsp:sp>
    <dsp:sp modelId="{33EE1448-AB75-41FD-B603-28C50CC44ED1}">
      <dsp:nvSpPr>
        <dsp:cNvPr id="0" name=""/>
        <dsp:cNvSpPr/>
      </dsp:nvSpPr>
      <dsp:spPr>
        <a:xfrm rot="15979310">
          <a:off x="4636145" y="1990298"/>
          <a:ext cx="491681" cy="533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5979310">
        <a:off x="4636145" y="1990298"/>
        <a:ext cx="491681" cy="533190"/>
      </dsp:txXfrm>
    </dsp:sp>
    <dsp:sp modelId="{0C7B912F-44F7-41E2-A63C-0AA02EDB5F67}">
      <dsp:nvSpPr>
        <dsp:cNvPr id="0" name=""/>
        <dsp:cNvSpPr/>
      </dsp:nvSpPr>
      <dsp:spPr>
        <a:xfrm>
          <a:off x="3606334" y="628126"/>
          <a:ext cx="2415966" cy="1152255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Международный английский лагерь в Праге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06334" y="628126"/>
        <a:ext cx="2415966" cy="1152255"/>
      </dsp:txXfrm>
    </dsp:sp>
    <dsp:sp modelId="{487FBADB-6918-4B1B-9567-585BE73F4A16}">
      <dsp:nvSpPr>
        <dsp:cNvPr id="0" name=""/>
        <dsp:cNvSpPr/>
      </dsp:nvSpPr>
      <dsp:spPr>
        <a:xfrm rot="19041910">
          <a:off x="5598920" y="2046328"/>
          <a:ext cx="784754" cy="533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9041910">
        <a:off x="5598920" y="2046328"/>
        <a:ext cx="784754" cy="533190"/>
      </dsp:txXfrm>
    </dsp:sp>
    <dsp:sp modelId="{9ABA138B-B4D3-4F78-AC41-21F4894A2148}">
      <dsp:nvSpPr>
        <dsp:cNvPr id="0" name=""/>
        <dsp:cNvSpPr/>
      </dsp:nvSpPr>
      <dsp:spPr>
        <a:xfrm>
          <a:off x="5940160" y="772134"/>
          <a:ext cx="2270512" cy="108534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ООО «Люберецкое районное телевидение»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40160" y="772134"/>
        <a:ext cx="2270512" cy="1085349"/>
      </dsp:txXfrm>
    </dsp:sp>
    <dsp:sp modelId="{8AB592C3-C4CE-43FF-8314-D1FB6B1FD208}">
      <dsp:nvSpPr>
        <dsp:cNvPr id="0" name=""/>
        <dsp:cNvSpPr/>
      </dsp:nvSpPr>
      <dsp:spPr>
        <a:xfrm rot="20262173">
          <a:off x="5859799" y="2552743"/>
          <a:ext cx="392788" cy="533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20262173">
        <a:off x="5859799" y="2552743"/>
        <a:ext cx="392788" cy="533190"/>
      </dsp:txXfrm>
    </dsp:sp>
    <dsp:sp modelId="{13850657-B1CB-4162-8D8C-BABEC752AA84}">
      <dsp:nvSpPr>
        <dsp:cNvPr id="0" name=""/>
        <dsp:cNvSpPr/>
      </dsp:nvSpPr>
      <dsp:spPr>
        <a:xfrm>
          <a:off x="6132426" y="1857337"/>
          <a:ext cx="2152294" cy="978887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Уроки с носителями английского языка + </a:t>
          </a:r>
          <a:r>
            <a:rPr lang="en-US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skype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32426" y="1857337"/>
        <a:ext cx="2152294" cy="978887"/>
      </dsp:txXfrm>
    </dsp:sp>
    <dsp:sp modelId="{7D624490-EC44-4FA7-83DB-300A1BE3E416}">
      <dsp:nvSpPr>
        <dsp:cNvPr id="0" name=""/>
        <dsp:cNvSpPr/>
      </dsp:nvSpPr>
      <dsp:spPr>
        <a:xfrm rot="80108">
          <a:off x="6110852" y="3040941"/>
          <a:ext cx="547958" cy="533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80108">
        <a:off x="6110852" y="3040941"/>
        <a:ext cx="547958" cy="533190"/>
      </dsp:txXfrm>
    </dsp:sp>
    <dsp:sp modelId="{573251FF-FBE1-41A7-A9AE-708D7AE05521}">
      <dsp:nvSpPr>
        <dsp:cNvPr id="0" name=""/>
        <dsp:cNvSpPr/>
      </dsp:nvSpPr>
      <dsp:spPr>
        <a:xfrm>
          <a:off x="6916573" y="2886476"/>
          <a:ext cx="1501677" cy="901906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Кафедра ин. языка РУДН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16573" y="2886476"/>
        <a:ext cx="1501677" cy="901906"/>
      </dsp:txXfrm>
    </dsp:sp>
    <dsp:sp modelId="{EB434722-CB75-4269-9E62-7DD47662F490}">
      <dsp:nvSpPr>
        <dsp:cNvPr id="0" name=""/>
        <dsp:cNvSpPr/>
      </dsp:nvSpPr>
      <dsp:spPr>
        <a:xfrm rot="13314640">
          <a:off x="3217368" y="1912622"/>
          <a:ext cx="1020537" cy="533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3314640">
        <a:off x="3217368" y="1912622"/>
        <a:ext cx="1020537" cy="533190"/>
      </dsp:txXfrm>
    </dsp:sp>
    <dsp:sp modelId="{246C3A57-0899-4C8E-AA23-DCE177FBD0C2}">
      <dsp:nvSpPr>
        <dsp:cNvPr id="0" name=""/>
        <dsp:cNvSpPr/>
      </dsp:nvSpPr>
      <dsp:spPr>
        <a:xfrm>
          <a:off x="1153440" y="574428"/>
          <a:ext cx="2663191" cy="978899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Учебно-виртуальный комплекс «</a:t>
          </a:r>
          <a:r>
            <a:rPr lang="en-US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Mentor </a:t>
          </a:r>
          <a:r>
            <a:rPr lang="en-US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Medicus</a:t>
          </a: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53440" y="574428"/>
        <a:ext cx="2663191" cy="978899"/>
      </dsp:txXfrm>
    </dsp:sp>
    <dsp:sp modelId="{EC693066-B94C-4F05-8103-3191AD3E190B}">
      <dsp:nvSpPr>
        <dsp:cNvPr id="0" name=""/>
        <dsp:cNvSpPr/>
      </dsp:nvSpPr>
      <dsp:spPr>
        <a:xfrm rot="11224936">
          <a:off x="3165036" y="2515593"/>
          <a:ext cx="845977" cy="533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1224936">
        <a:off x="3165036" y="2515593"/>
        <a:ext cx="845977" cy="533190"/>
      </dsp:txXfrm>
    </dsp:sp>
    <dsp:sp modelId="{F3A9777D-CE2D-4FFC-A191-253F35E2F92B}">
      <dsp:nvSpPr>
        <dsp:cNvPr id="0" name=""/>
        <dsp:cNvSpPr/>
      </dsp:nvSpPr>
      <dsp:spPr>
        <a:xfrm>
          <a:off x="1369469" y="1638588"/>
          <a:ext cx="1730773" cy="66327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Люберецкая больница №3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69469" y="1638588"/>
        <a:ext cx="1730773" cy="663276"/>
      </dsp:txXfrm>
    </dsp:sp>
    <dsp:sp modelId="{8B183205-2137-4CC6-961D-41C80199C663}">
      <dsp:nvSpPr>
        <dsp:cNvPr id="0" name=""/>
        <dsp:cNvSpPr/>
      </dsp:nvSpPr>
      <dsp:spPr>
        <a:xfrm rot="10286533">
          <a:off x="3298795" y="3426596"/>
          <a:ext cx="663031" cy="533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286533">
        <a:off x="3298795" y="3426596"/>
        <a:ext cx="663031" cy="533190"/>
      </dsp:txXfrm>
    </dsp:sp>
    <dsp:sp modelId="{89BEB6E8-C5ED-4975-9A0A-BD83E4D3AF7A}">
      <dsp:nvSpPr>
        <dsp:cNvPr id="0" name=""/>
        <dsp:cNvSpPr/>
      </dsp:nvSpPr>
      <dsp:spPr>
        <a:xfrm>
          <a:off x="649386" y="2358661"/>
          <a:ext cx="2261153" cy="801215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Первый МГМУ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им. Сеченова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9386" y="2358661"/>
        <a:ext cx="2261153" cy="801215"/>
      </dsp:txXfrm>
    </dsp:sp>
    <dsp:sp modelId="{0318F0B5-9E6F-40FA-BAEE-9AE29FABC71F}">
      <dsp:nvSpPr>
        <dsp:cNvPr id="0" name=""/>
        <dsp:cNvSpPr/>
      </dsp:nvSpPr>
      <dsp:spPr>
        <a:xfrm rot="3686380">
          <a:off x="5188483" y="4225603"/>
          <a:ext cx="843920" cy="533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3686380">
        <a:off x="5188483" y="4225603"/>
        <a:ext cx="843920" cy="533190"/>
      </dsp:txXfrm>
    </dsp:sp>
    <dsp:sp modelId="{2CEC2931-E5CE-4AA6-9206-917D43686A64}">
      <dsp:nvSpPr>
        <dsp:cNvPr id="0" name=""/>
        <dsp:cNvSpPr/>
      </dsp:nvSpPr>
      <dsp:spPr>
        <a:xfrm>
          <a:off x="5539770" y="5201474"/>
          <a:ext cx="1254565" cy="626605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МЭИ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39770" y="5201474"/>
        <a:ext cx="1254565" cy="626605"/>
      </dsp:txXfrm>
    </dsp:sp>
    <dsp:sp modelId="{0BAC1A0E-4D6E-4FD0-8ABE-1BCEA4ED6753}">
      <dsp:nvSpPr>
        <dsp:cNvPr id="0" name=""/>
        <dsp:cNvSpPr/>
      </dsp:nvSpPr>
      <dsp:spPr>
        <a:xfrm rot="2120291">
          <a:off x="5779054" y="3917127"/>
          <a:ext cx="902608" cy="533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2120291">
        <a:off x="5779054" y="3917127"/>
        <a:ext cx="902608" cy="533190"/>
      </dsp:txXfrm>
    </dsp:sp>
    <dsp:sp modelId="{10E5B33D-E5E8-4973-9E5D-EBEA5D4E3C5D}">
      <dsp:nvSpPr>
        <dsp:cNvPr id="0" name=""/>
        <dsp:cNvSpPr/>
      </dsp:nvSpPr>
      <dsp:spPr>
        <a:xfrm>
          <a:off x="6554040" y="4609684"/>
          <a:ext cx="1830636" cy="90508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МГТУ «</a:t>
          </a:r>
          <a:r>
            <a:rPr lang="ru-RU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Станкин</a:t>
          </a: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554040" y="4609684"/>
        <a:ext cx="1830636" cy="905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ED68F-7E35-43FD-97FB-D7A1B47FD0E4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763B3-31ED-4FCB-85F1-F4D0C7B4C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565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763B3-31ED-4FCB-85F1-F4D0C7B4CF0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569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D9483-C13E-4509-94F5-92638C092F88}" type="datetimeFigureOut">
              <a:rPr lang="ru-RU" smtClean="0"/>
              <a:pPr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38934-2FD8-4996-8238-EC1F871F3E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package" Target="../embeddings/______Microsoft_Office_PowerPoint3.sldx"/><Relationship Id="rId4" Type="http://schemas.openxmlformats.org/officeDocument/2006/relationships/image" Target="../media/image2.pn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5.jpeg"/><Relationship Id="rId10" Type="http://schemas.openxmlformats.org/officeDocument/2006/relationships/image" Target="../media/image28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jpeg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50668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Основные</a:t>
            </a:r>
            <a:endParaRPr lang="ru-RU" dirty="0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90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городского округа Люберцы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G:\Лучший по профессии\Школа.jpg"/>
          <p:cNvPicPr>
            <a:picLocks noChangeAspect="1" noChangeArrowheads="1"/>
          </p:cNvPicPr>
          <p:nvPr/>
        </p:nvPicPr>
        <p:blipFill>
          <a:blip r:embed="rId4" cstate="print"/>
          <a:srcRect l="2670" t="549"/>
          <a:stretch>
            <a:fillRect/>
          </a:stretch>
        </p:blipFill>
        <p:spPr bwMode="auto">
          <a:xfrm>
            <a:off x="1619672" y="744001"/>
            <a:ext cx="4882018" cy="318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3789040"/>
            <a:ext cx="6840760" cy="176342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программы развития гимназии </a:t>
            </a:r>
            <a:r>
              <a:rPr lang="ru-RU" sz="2000" b="1" dirty="0"/>
              <a:t>«Индивидуализация обучения как важнейший фактор повышения качества образования</a:t>
            </a:r>
            <a:r>
              <a:rPr lang="ru-RU" sz="2000" b="1" dirty="0" smtClean="0"/>
              <a:t>» (2017 – 2020 гг.)</a:t>
            </a:r>
            <a:endParaRPr lang="ru-RU" sz="2000" b="1" dirty="0"/>
          </a:p>
          <a:p>
            <a:pPr algn="ctr"/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882055" y="5655568"/>
            <a:ext cx="5184576" cy="1202432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Что 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такое успешная школа?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школа, которая успевает за временем. Гимназия №16 «Интерес» - успешная школа. </a:t>
            </a:r>
            <a:endParaRPr lang="ru-RU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(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разговора)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8414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городского округа Люберцы Московской области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20821507"/>
              </p:ext>
            </p:extLst>
          </p:nvPr>
        </p:nvGraphicFramePr>
        <p:xfrm>
          <a:off x="0" y="928670"/>
          <a:ext cx="9144000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643042" y="785794"/>
            <a:ext cx="7286676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Социальное партнерство для углубления </a:t>
            </a:r>
          </a:p>
          <a:p>
            <a:pPr lvl="0" algn="ctr" fontAlgn="base">
              <a:spcBef>
                <a:spcPct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профильного образования 5 – 11 классы 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08112" y="5296481"/>
            <a:ext cx="2226548" cy="10584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НПО  «Звезда»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 rot="1527888">
            <a:off x="4572000" y="4797152"/>
            <a:ext cx="484632" cy="576064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916414" y="5839870"/>
            <a:ext cx="2391670" cy="10584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Факультет биохимии и 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нанотехнологий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РУДН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92088" y="4194254"/>
            <a:ext cx="2442572" cy="10584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Элективы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«Технический и медицинский английский»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804248" y="4723462"/>
            <a:ext cx="2088232" cy="72595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Таможенная академия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городского округа Люберцы Московской области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22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912583"/>
              </p:ext>
            </p:extLst>
          </p:nvPr>
        </p:nvGraphicFramePr>
        <p:xfrm>
          <a:off x="2773710" y="3789040"/>
          <a:ext cx="2780039" cy="2088232"/>
        </p:xfrm>
        <a:graphic>
          <a:graphicData uri="http://schemas.openxmlformats.org/presentationml/2006/ole">
            <p:oleObj spid="_x0000_s52255" name="Слайд" r:id="rId5" imgW="4431828" imgH="3323924" progId="PowerPoint.Slide.12">
              <p:embed/>
            </p:oleObj>
          </a:graphicData>
        </a:graphic>
      </p:graphicFrame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>
          <a:blip r:embed="rId6" cstate="print"/>
          <a:srcRect l="2861" t="16241" r="49834" b="24088"/>
          <a:stretch>
            <a:fillRect/>
          </a:stretch>
        </p:blipFill>
        <p:spPr bwMode="auto">
          <a:xfrm>
            <a:off x="0" y="4439680"/>
            <a:ext cx="2771800" cy="2348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857356" y="1000108"/>
            <a:ext cx="7000924" cy="7858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</a:rPr>
              <a:t>Индивидуально-ориентированные трехуровневые                                   планы обучения в 5 – 9 классах</a:t>
            </a:r>
            <a:endParaRPr lang="ru-RU" sz="4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5" descr="G:\Людмила Станиславовна_14-16\ФОТО 2016\Гущиной\биология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785926"/>
            <a:ext cx="3748754" cy="257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G:\Людмила Станиславовна_14-16\ФОТО 2016\Гущиной\физика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1148" y="1865071"/>
            <a:ext cx="363133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F:\Конкурс 2015\ФОТО\Неделя науки\неделя науки 2014 (14).JPG"/>
          <p:cNvPicPr>
            <a:picLocks noChangeAspect="1" noChangeArrowheads="1"/>
          </p:cNvPicPr>
          <p:nvPr/>
        </p:nvPicPr>
        <p:blipFill>
          <a:blip r:embed="rId9" cstate="print"/>
          <a:srcRect r="2440" b="14634"/>
          <a:stretch>
            <a:fillRect/>
          </a:stretch>
        </p:blipFill>
        <p:spPr bwMode="auto">
          <a:xfrm>
            <a:off x="5484771" y="4653137"/>
            <a:ext cx="3659229" cy="2134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городского округа Люберцы Московской области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1"/>
          <p:cNvSpPr txBox="1">
            <a:spLocks/>
          </p:cNvSpPr>
          <p:nvPr/>
        </p:nvSpPr>
        <p:spPr>
          <a:xfrm>
            <a:off x="1619672" y="928670"/>
            <a:ext cx="7344816" cy="628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</a:pPr>
            <a:r>
              <a:rPr lang="ru-RU" sz="24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Метапредметная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«Лаборатория исследователей» </a:t>
            </a:r>
          </a:p>
          <a:p>
            <a:pPr lvl="0" algn="ctr" fontAlgn="base">
              <a:spcBef>
                <a:spcPct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(8 – 11 классы) 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 l="6145" t="16423" r="65010" b="10584"/>
          <a:stretch>
            <a:fillRect/>
          </a:stretch>
        </p:blipFill>
        <p:spPr bwMode="auto">
          <a:xfrm>
            <a:off x="-57627" y="3091840"/>
            <a:ext cx="266429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F:\Лучший по профессии\Маруева 16 сент (10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2324" y="1837787"/>
            <a:ext cx="3762164" cy="2508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F:\Лучший по профессии\Маруева 16 сент (11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6669" y="3811922"/>
            <a:ext cx="345638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700807"/>
            <a:ext cx="4556861" cy="139103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Это несколько помещений, оборудованных по последнему слову науки и </a:t>
            </a:r>
            <a:r>
              <a:rPr lang="ru-RU" b="1" dirty="0" smtClean="0">
                <a:solidFill>
                  <a:schemeClr val="tx1"/>
                </a:solidFill>
              </a:rPr>
              <a:t>техники, для проведения  экспериментов, </a:t>
            </a:r>
            <a:r>
              <a:rPr lang="ru-RU" b="1" dirty="0">
                <a:solidFill>
                  <a:schemeClr val="tx1"/>
                </a:solidFill>
              </a:rPr>
              <a:t>которые невозможно провести в обычном школьном </a:t>
            </a:r>
            <a:r>
              <a:rPr lang="ru-RU" b="1" dirty="0" smtClean="0">
                <a:solidFill>
                  <a:schemeClr val="tx1"/>
                </a:solidFill>
              </a:rPr>
              <a:t>кабинете.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Picture 4" descr="C:\Users\User\Desktop\Лучший по профессии\Форум инн. идей (58).JPG"/>
          <p:cNvPicPr>
            <a:picLocks noChangeAspect="1" noChangeArrowheads="1"/>
          </p:cNvPicPr>
          <p:nvPr/>
        </p:nvPicPr>
        <p:blipFill>
          <a:blip r:embed="rId7" cstate="print"/>
          <a:srcRect r="19118" b="5049"/>
          <a:stretch>
            <a:fillRect/>
          </a:stretch>
        </p:blipFill>
        <p:spPr bwMode="auto">
          <a:xfrm>
            <a:off x="6080019" y="4581126"/>
            <a:ext cx="2884469" cy="225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городского округа Люберцы Московской области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5"/>
          <p:cNvGrpSpPr/>
          <p:nvPr/>
        </p:nvGrpSpPr>
        <p:grpSpPr>
          <a:xfrm>
            <a:off x="2051720" y="1844824"/>
            <a:ext cx="5040560" cy="4680520"/>
            <a:chOff x="1691680" y="980728"/>
            <a:chExt cx="6415136" cy="5544616"/>
          </a:xfrm>
        </p:grpSpPr>
        <p:sp>
          <p:nvSpPr>
            <p:cNvPr id="8" name="Овал 7"/>
            <p:cNvSpPr/>
            <p:nvPr/>
          </p:nvSpPr>
          <p:spPr>
            <a:xfrm>
              <a:off x="1691680" y="980728"/>
              <a:ext cx="6415136" cy="55446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1844080" y="1120552"/>
              <a:ext cx="6112296" cy="52649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3131840" y="3212976"/>
            <a:ext cx="3012817" cy="196411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  <a:ln w="38100">
            <a:solidFill>
              <a:srgbClr val="00206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Проектная и исследовательская деятельность в 1 - 11 классах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24064" y="1844824"/>
            <a:ext cx="2523498" cy="1180032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Диагностика образовательной среды, разработка организационно- методических мероприятий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56176" y="1844824"/>
            <a:ext cx="2808312" cy="684076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Проведение мотивирующих мероприятий (сентябрь – октябрь)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28184" y="2636911"/>
            <a:ext cx="2823145" cy="1558121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Работа постоянно действующего методического семинара для учителей «Организация проектной и исследовательской деятельности» (сентябрь – март)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00192" y="4385432"/>
            <a:ext cx="2751137" cy="1178183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Организация ежегодного Фестиваля науки (январь). Защита проектов на школьной НПК «Юность. Наука. Интерес» (1 этап – февраль, 2 этап – май)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71604" y="5816823"/>
            <a:ext cx="2736304" cy="864096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Создание банка научно-исследовательских и проектных работ обучающихся 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61677" y="5471207"/>
            <a:ext cx="2448272" cy="1263464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Организация и проведение ежегодного Фестиваля по моделированию, конструированию и робототехнике «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IQ-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парк» (февраль)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7524" y="4522812"/>
            <a:ext cx="2664296" cy="903424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Участие в работе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метапредметной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лаборатории исследователей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87524" y="3372898"/>
            <a:ext cx="2664296" cy="936104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Учебные экскурсии на промышленные предприятия Москвы и Московской области (сентябрь – май)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3397" y="1825021"/>
            <a:ext cx="3100536" cy="1407758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Трансляция опыта по организации исследовательской деятельности и работы над проектами - Форум инновационных идей, конкурсы педагогического мастерства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Заголовок 11"/>
          <p:cNvSpPr txBox="1">
            <a:spLocks/>
          </p:cNvSpPr>
          <p:nvPr/>
        </p:nvSpPr>
        <p:spPr>
          <a:xfrm>
            <a:off x="1729780" y="836712"/>
            <a:ext cx="7162700" cy="747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Обязательная проектная и исследовательская деятельность в 1 – 11 классах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60587" y="5661247"/>
            <a:ext cx="2664296" cy="1073423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Защита проектно- исследовательской работы во время промежуточной аттестации: 4-8, 10 классы (май)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71291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городского округа Люберцы Московской области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714480" y="785794"/>
            <a:ext cx="7286676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Интеграция урочной и внеурочной деятельности, углубляющей профиль</a:t>
            </a:r>
            <a:endParaRPr lang="ru-RU" sz="4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Рисунок 56" descr="D:\CORSAIR 20.04.2017\НОВАЯ ШКОЛА\Программа развития новой школы ПРОЕКТ\Схема развития гимназии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00808"/>
            <a:ext cx="9252520" cy="5234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Городского округа Люберцы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1"/>
          <p:cNvSpPr txBox="1">
            <a:spLocks/>
          </p:cNvSpPr>
          <p:nvPr/>
        </p:nvSpPr>
        <p:spPr>
          <a:xfrm>
            <a:off x="1619672" y="908720"/>
            <a:ext cx="7344816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Индивидуальные образовательные программы для каждого ученика гимназии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81436"/>
            <a:ext cx="8496944" cy="491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734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701" y="-1429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8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Городского округа Люберцы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1"/>
          <p:cNvSpPr txBox="1">
            <a:spLocks/>
          </p:cNvSpPr>
          <p:nvPr/>
        </p:nvSpPr>
        <p:spPr>
          <a:xfrm>
            <a:off x="1619672" y="908720"/>
            <a:ext cx="7344816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Международные образовательные проекты.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языковой среды.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54274" name="Picture 2" descr="F:\ФОТО\Фото 2016-2017\Внеурочная деятельность. Шахма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2889000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851920" y="1820412"/>
            <a:ext cx="5184576" cy="4776940"/>
          </a:xfrm>
          <a:prstGeom prst="round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официальная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встреча в Чешском Посольстве в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Москве на английском языке,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культурно-образовательная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 на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англ.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языке для группы учащихся  гимназии и школы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Gate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(Праге, ЧР) по достопримечательностям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Москвы, 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знакомство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кафедрой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ин.языков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МГИМО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МГУ,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научно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практическая конференция на английском языке (участники - учащиеся гуманитарных и естественнонаучных классов гимназии и студенты кафедры иностранных языков факультета физико-математических и естественных наук РУДН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совместный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экспозициям зоологического музея МГУ на английском языке;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переписка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школьниками Чехии на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англ.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языке;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проведение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уроков учителями-иностранцами из Англии и Ирландии, 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проведение уроков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англ.языка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skype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учителями-иностранцами,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выездной летний языковой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лагерь,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кратковременное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 в стенах гимназии англоговорящих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школьников.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088" y="1820414"/>
            <a:ext cx="3726824" cy="1607158"/>
          </a:xfrm>
          <a:prstGeom prst="roundRect">
            <a:avLst/>
          </a:prstGeom>
          <a:solidFill>
            <a:schemeClr val="accent4">
              <a:lumMod val="75000"/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обмен опытом по изучению культурного наследия, технического взаимодействия </a:t>
            </a:r>
            <a:r>
              <a:rPr lang="ru-RU" sz="1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студентов различных стран и общение на английском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языке</a:t>
            </a:r>
            <a:r>
              <a:rPr lang="ru-RU" sz="1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0" name="Рисунок 9" descr="F:\CORSAIR 20.04.2017\Профессиональный стандарт директора\2018 год\30. Носители языка\IMG-20171021-WA00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1" y="3696970"/>
            <a:ext cx="3785629" cy="2923515"/>
          </a:xfrm>
          <a:prstGeom prst="rect">
            <a:avLst/>
          </a:prstGeom>
          <a:noFill/>
          <a:ln>
            <a:noFill/>
          </a:ln>
          <a:effectLst>
            <a:outerShdw blurRad="152400"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619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Городского округа Люберцы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1"/>
          <p:cNvSpPr txBox="1">
            <a:spLocks/>
          </p:cNvSpPr>
          <p:nvPr/>
        </p:nvSpPr>
        <p:spPr>
          <a:xfrm>
            <a:off x="1619672" y="908720"/>
            <a:ext cx="7344816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Развивающая образовательная среда в гимназии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54274" name="Picture 2" descr="F:\ФОТО\Фото 2016-2017\Внеурочная деятельность. Шахма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2889000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F:\ФОТО\Фото 2016-2017\Внеурочная деятельность. Шахматы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836" y="1670809"/>
            <a:ext cx="2959735" cy="197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ФОТО\Фото 2016-2017\Раздвигаем границы (10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4316" y="4077072"/>
            <a:ext cx="3406775" cy="191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ФОТО\Открытие ист.холла\Открытие ист. холла (51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1092" y="1556792"/>
            <a:ext cx="2689100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ФОТО\Фото 2016-2017\IQ парк (236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46424"/>
            <a:ext cx="2689100" cy="188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ФОТО\Фото 2016-2017\IQ парк (328)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4876" y="4725144"/>
            <a:ext cx="2526030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1036396" y="3560440"/>
            <a:ext cx="2574696" cy="457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Шахматный холл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1520" y="5936106"/>
            <a:ext cx="2764178" cy="589238"/>
          </a:xfrm>
          <a:prstGeom prst="roundRect">
            <a:avLst/>
          </a:prstGeom>
          <a:solidFill>
            <a:schemeClr val="accent3">
              <a:lumMod val="40000"/>
              <a:lumOff val="6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Школьный музей «Русская изба кон.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XIX-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нач.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XX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3255640"/>
            <a:ext cx="2689100" cy="762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Исторический холл «Развитие образования в России. От розги до ЕГЭ»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84652" y="6068144"/>
            <a:ext cx="2574696" cy="457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ЛЕГО-конструирование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520543" y="3973563"/>
            <a:ext cx="2574696" cy="5355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Робототехника на переменах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D:\ФОТО\ФОТО проекты уч-ся\Робототехника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7363" y="1552943"/>
            <a:ext cx="1936115" cy="242062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5917881" y="6296744"/>
            <a:ext cx="2574696" cy="5355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Робототехника на Фестивале «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IQ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парк»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8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Городского округа Люберцы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1"/>
          <p:cNvSpPr txBox="1">
            <a:spLocks/>
          </p:cNvSpPr>
          <p:nvPr/>
        </p:nvSpPr>
        <p:spPr>
          <a:xfrm>
            <a:off x="1619672" y="908720"/>
            <a:ext cx="7344816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Воспитательная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работа, нацеленная на формирование способности социального проектирования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54274" name="Picture 2" descr="F:\ФОТО\Фото 2016-2017\Внеурочная деятельность. Шахма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2889000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Лучший по профессии\Форум инн. идей (1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630988" y="2456892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Растем вместе (84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767"/>
          <a:stretch>
            <a:fillRect/>
          </a:stretch>
        </p:blipFill>
        <p:spPr bwMode="auto">
          <a:xfrm>
            <a:off x="2789392" y="1772816"/>
            <a:ext cx="3240360" cy="24482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 descr="Учен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22" t="17143" r="18082" b="13333"/>
          <a:stretch>
            <a:fillRect/>
          </a:stretch>
        </p:blipFill>
        <p:spPr bwMode="auto">
          <a:xfrm>
            <a:off x="6119726" y="4077072"/>
            <a:ext cx="2865438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4275" name="Picture 3" descr="Встреча с ветеранами (93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27" t="20274" r="3598" b="3439"/>
          <a:stretch>
            <a:fillRect/>
          </a:stretch>
        </p:blipFill>
        <p:spPr bwMode="auto">
          <a:xfrm>
            <a:off x="6085866" y="1772816"/>
            <a:ext cx="2899298" cy="190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4276" name="Picture 4" descr="Минута памяти (56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726" y="4509120"/>
            <a:ext cx="302769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33891" y="5472169"/>
            <a:ext cx="2574696" cy="457200"/>
          </a:xfrm>
          <a:prstGeom prst="roundRect">
            <a:avLst/>
          </a:prstGeom>
          <a:solidFill>
            <a:schemeClr val="accent3">
              <a:lumMod val="75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Школьное телевидение «Интерес</a:t>
            </a:r>
            <a:r>
              <a:rPr lang="en-US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TV</a:t>
            </a:r>
            <a:r>
              <a:rPr lang="ru-RU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95726" y="3992488"/>
            <a:ext cx="2486110" cy="457200"/>
          </a:xfrm>
          <a:prstGeom prst="roundRect">
            <a:avLst/>
          </a:prstGeom>
          <a:solidFill>
            <a:schemeClr val="accent3">
              <a:lumMod val="75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Экологические акции</a:t>
            </a:r>
            <a:endParaRPr lang="ru-RU" sz="1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92460" y="3535288"/>
            <a:ext cx="2486110" cy="457200"/>
          </a:xfrm>
          <a:prstGeom prst="roundRect">
            <a:avLst/>
          </a:prstGeom>
          <a:solidFill>
            <a:schemeClr val="accent3">
              <a:lumMod val="75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Вахта памяти. Встречи с ветеранами</a:t>
            </a:r>
            <a:endParaRPr lang="ru-RU" sz="1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9726" y="6068144"/>
            <a:ext cx="2844762" cy="673224"/>
          </a:xfrm>
          <a:prstGeom prst="roundRect">
            <a:avLst/>
          </a:prstGeom>
          <a:solidFill>
            <a:schemeClr val="accent3">
              <a:lumMod val="75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Совет обучающихся – победитель регионального конкурса школьного самоуправления</a:t>
            </a:r>
            <a:endParaRPr lang="ru-RU" sz="13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95726" y="6305396"/>
            <a:ext cx="2972418" cy="457200"/>
          </a:xfrm>
          <a:prstGeom prst="roundRect">
            <a:avLst/>
          </a:prstGeom>
          <a:solidFill>
            <a:schemeClr val="accent3">
              <a:lumMod val="75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Гражданско-патриотические мероприятия</a:t>
            </a:r>
            <a:endParaRPr lang="ru-RU" sz="1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6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3949" y="52837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городского округа Люберцы Московской области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107389" y="964389"/>
            <a:ext cx="5715040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ПЕРСПЕКТИВЫ   РАЗВИТИЯ  ГИМНАЗИИ </a:t>
            </a:r>
            <a:endParaRPr lang="ru-RU" sz="2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3" name="32-конечная звезда 12"/>
          <p:cNvSpPr/>
          <p:nvPr/>
        </p:nvSpPr>
        <p:spPr>
          <a:xfrm>
            <a:off x="114884" y="1729708"/>
            <a:ext cx="714380" cy="714380"/>
          </a:xfrm>
          <a:prstGeom prst="star32">
            <a:avLst/>
          </a:prstGeom>
          <a:solidFill>
            <a:srgbClr val="FFFF66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1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99592" y="1607331"/>
            <a:ext cx="8146212" cy="3477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педагогов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Педагогическая карта России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Обеспечение условий для профессионального развития педагога – новатора, педагога-исследователя в открытом образовательном пространстве, интегрирующем лучшие современные достижения и продуктивные традиции прошлого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(Гимназия – РИП, экспериментальная площадка АСОУ: проведение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семинаров, конференций и творческих встреч  с учеными – практиками на базе гимназии; публикации методических материалов из опыта работы педагогов гимназии в сборниках, на сайтах и порталах; разработка собственных сайтов педагогов гимназии; проведение открытых уроков и мастер-классов для педагогов гимназии и других  образовательных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учреждений; Мазурина Н.В.: международный сертификат по обучению)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/>
              <a:t> 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5229200"/>
            <a:ext cx="8135504" cy="16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 качества.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и внедрение эффективной системы контроля, оценки качества деятельности и мотивации педагогов на основе показателей эффективности 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результативности (кластерная система мониторинга деятельности педагогов гимназии с 2016 г.).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сентября 2013 г. – открытие гимназии № 16 «ИНТЕРЕС»;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октября 2015 г. – открытие дошкольного отделения «</a:t>
            </a:r>
            <a:r>
              <a:rPr lang="ru-RU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ИНТЕРЕСиК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»;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сентября 2018 г. – открытие физико-математического корпуса «ВЕКТОР» 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Миссия гимназии: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*</a:t>
            </a:r>
            <a:r>
              <a:rPr lang="ru-RU" sz="2000" b="1" dirty="0">
                <a:solidFill>
                  <a:srgbClr val="002060"/>
                </a:solidFill>
              </a:rPr>
              <a:t>  Предоставить максимально широкие возможности наибольшему числу учащихся и воспитанников для высокого уровня образования и воспитания через  индивидуализацию образовательного процесса и  развитие ключевых компетенций, позволяющих успешно жить в быстро меняющемся мире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*</a:t>
            </a:r>
            <a:r>
              <a:rPr lang="ru-RU" sz="2000" b="1" dirty="0">
                <a:solidFill>
                  <a:srgbClr val="002060"/>
                </a:solidFill>
              </a:rPr>
              <a:t>  Создать условия для наиболее полного ознакомления  с достижениями  культуры и науки и  формирования разнообразных познавательных интересов детей.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* Раскрыть </a:t>
            </a:r>
            <a:r>
              <a:rPr lang="ru-RU" sz="2000" b="1" dirty="0">
                <a:solidFill>
                  <a:srgbClr val="002060"/>
                </a:solidFill>
              </a:rPr>
              <a:t>в каждом ребёнке все ресурсы и возможности, заложенные природой, для обеспечения его психофизического здоровья, интеллектуального и духовного развития, для дальнейшего гармоничного взаимодействия с социумом и для дальнейшего определения в профессиональной среде.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Городского округа Люберцы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4" name="Picture 2" descr="F:\ФОТО\Фото 2016-2017\Внеурочная деятельность. Шахма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2889000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605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2837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городского округа Люберцы Московской области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107389" y="964389"/>
            <a:ext cx="5715040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ПЕРСПЕКТИВЫ   РАЗВИТИЯ  ГИМНАЗИИ </a:t>
            </a:r>
            <a:endParaRPr lang="ru-RU" sz="2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4" name="32-конечная звезда 13"/>
          <p:cNvSpPr/>
          <p:nvPr/>
        </p:nvSpPr>
        <p:spPr>
          <a:xfrm>
            <a:off x="80792" y="1729708"/>
            <a:ext cx="714380" cy="714380"/>
          </a:xfrm>
          <a:prstGeom prst="star32">
            <a:avLst/>
          </a:prstGeom>
          <a:solidFill>
            <a:srgbClr val="FFFF66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5172" y="1729708"/>
            <a:ext cx="8250632" cy="19873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учащихся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«Лаборатория исследователей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Создание модели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метапредметной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лаборатории с целью развития технико-технологических, внедренческих и исследовательских компетенций обучающихся и получения новых, в том числе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результатов образовательной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38051" y="3861048"/>
            <a:ext cx="8253716" cy="2996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 </a:t>
            </a:r>
            <a:r>
              <a:rPr lang="ru-RU" sz="2100" b="1" dirty="0" smtClean="0">
                <a:solidFill>
                  <a:schemeClr val="tx1"/>
                </a:solidFill>
              </a:rPr>
              <a:t>2</a:t>
            </a:r>
            <a:r>
              <a:rPr lang="ru-RU" sz="2100" b="1" dirty="0">
                <a:solidFill>
                  <a:schemeClr val="tx1"/>
                </a:solidFill>
              </a:rPr>
              <a:t>.  </a:t>
            </a:r>
            <a:r>
              <a:rPr lang="ru-RU" sz="21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«Английский проект»</a:t>
            </a:r>
            <a:r>
              <a:rPr lang="ru-RU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Расширение коммуникативной языковой </a:t>
            </a:r>
            <a:r>
              <a:rPr lang="ru-RU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среды, </a:t>
            </a:r>
            <a:r>
              <a:rPr lang="ru-RU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способствующей углубленному изучению английского языка </a:t>
            </a:r>
            <a:r>
              <a:rPr lang="ru-RU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приглашение педагогов – носителей английского языка; совместное обучение школьников гимназии №16 и учащихся англоязычных школ на базе гимназии;  участие в НПК на английском языке; изучение профессиональных сфер использования языка – медицинский английский, технический английский; спектакли, </a:t>
            </a:r>
            <a:r>
              <a:rPr lang="ru-RU" sz="21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квесты</a:t>
            </a:r>
            <a:r>
              <a:rPr lang="ru-RU" sz="2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английском языке; выездной языковой лагерь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 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4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2837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городского округа Люберцы Московской области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107389" y="964389"/>
            <a:ext cx="5715040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ПЕРСПЕКТИВЫ   РАЗВИТИЯ  ГИМНАЗИИ </a:t>
            </a:r>
            <a:endParaRPr lang="ru-RU" sz="2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4" name="32-конечная звезда 13"/>
          <p:cNvSpPr/>
          <p:nvPr/>
        </p:nvSpPr>
        <p:spPr>
          <a:xfrm>
            <a:off x="80792" y="1729708"/>
            <a:ext cx="714380" cy="714380"/>
          </a:xfrm>
          <a:prstGeom prst="star32">
            <a:avLst/>
          </a:prstGeom>
          <a:solidFill>
            <a:srgbClr val="FFFF66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5172" y="1729708"/>
            <a:ext cx="8250632" cy="1555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учащихся.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Конфигуратор личного успеха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Построение индивидуальной образовательной траектории каждого учащегося, включающей программу образовательной,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внеучебной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деятельности, участие в волонтерских и творческих проектах, в исследовательской работе, в олимпиадном движении.</a:t>
            </a:r>
          </a:p>
          <a:p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5172" y="3356992"/>
            <a:ext cx="8253716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Электронное портфолио учащихся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Предоставление новых возможностей для фиксации и продвижения личного успеха каждому учащемуся гимназии.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051" y="4437112"/>
            <a:ext cx="8253716" cy="23762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  </a:t>
            </a:r>
            <a:r>
              <a:rPr lang="ru-RU" sz="19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Раннее профильное обучение</a:t>
            </a:r>
            <a:r>
              <a:rPr lang="ru-RU" sz="1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Расширение спектра индивидуальных образовательных возможностей и траекторий для учащихся на основе развития профильного обучения с 5 класса.</a:t>
            </a:r>
            <a:r>
              <a:rPr lang="ru-RU" sz="1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 по трехуровневым индивидуально ориентированным планам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7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основным предметам. Развитие школьного научного общества. Проектная деятельность с каждым учащимся в соответствии с выбранным профилем. </a:t>
            </a:r>
            <a:r>
              <a:rPr lang="ru-RU" sz="17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Практикоориентированная</a:t>
            </a:r>
            <a:r>
              <a:rPr lang="ru-RU" sz="17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внеурочная деятельность, расширяющая выбранный профиль. Система «профильных» экскурсий для каждого класса.</a:t>
            </a:r>
          </a:p>
        </p:txBody>
      </p:sp>
    </p:spTree>
    <p:extLst>
      <p:ext uri="{BB962C8B-B14F-4D97-AF65-F5344CB8AC3E}">
        <p14:creationId xmlns:p14="http://schemas.microsoft.com/office/powerpoint/2010/main" xmlns="" val="4386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2837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городского округа Люберцы Московской области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107389" y="964389"/>
            <a:ext cx="5715040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ПЕРСПЕКТИВЫ   РАЗВИТИЯ  ГИМНАЗИИ </a:t>
            </a:r>
            <a:endParaRPr lang="ru-RU" sz="2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4" name="32-конечная звезда 13"/>
          <p:cNvSpPr/>
          <p:nvPr/>
        </p:nvSpPr>
        <p:spPr>
          <a:xfrm>
            <a:off x="64806" y="2430056"/>
            <a:ext cx="714380" cy="714380"/>
          </a:xfrm>
          <a:prstGeom prst="star32">
            <a:avLst/>
          </a:prstGeom>
          <a:solidFill>
            <a:srgbClr val="FFFF66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9186" y="2470745"/>
            <a:ext cx="8250632" cy="2275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родителей.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«Ответственное </a:t>
            </a:r>
            <a:r>
              <a:rPr lang="ru-RU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родительство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Объединение усилий педагогического коллектива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родителей в развитии личности ребенка . </a:t>
            </a: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Активизация работы с родителями, поиск новых путей привлечения семьи к участию в учебно-воспитательном процессе  гимназии.  Поиск наиболее эффективных способов  родительского просвещения.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9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бюджетное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Люберецкий муниципальный район 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86" name="Рисунок 6" descr="НПК Сеченова.jpg"/>
          <p:cNvPicPr>
            <a:picLocks noChangeAspect="1" noChangeArrowheads="1"/>
          </p:cNvPicPr>
          <p:nvPr/>
        </p:nvPicPr>
        <p:blipFill>
          <a:blip r:embed="rId4" cstate="print"/>
          <a:srcRect l="19222" t="53548" r="18744" b="-553"/>
          <a:stretch>
            <a:fillRect/>
          </a:stretch>
        </p:blipFill>
        <p:spPr bwMode="auto">
          <a:xfrm>
            <a:off x="0" y="1988840"/>
            <a:ext cx="456973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1"/>
          <p:cNvSpPr txBox="1">
            <a:spLocks/>
          </p:cNvSpPr>
          <p:nvPr/>
        </p:nvSpPr>
        <p:spPr>
          <a:xfrm>
            <a:off x="1619672" y="928670"/>
            <a:ext cx="7344816" cy="9881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Всероссийский Турнир знатоков естественных наук при Первом ММУ им.Сеченова для обучающихся 10 и 11 профильных медицинских классов комплекса «Школа-вуз» </a:t>
            </a:r>
            <a:endParaRPr lang="ru-RU" sz="20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67588" name="Picture 4" descr="загруженное 1"/>
          <p:cNvPicPr>
            <a:picLocks noChangeAspect="1" noChangeArrowheads="1"/>
          </p:cNvPicPr>
          <p:nvPr/>
        </p:nvPicPr>
        <p:blipFill>
          <a:blip r:embed="rId5" cstate="print"/>
          <a:srcRect r="4068" b="50877"/>
          <a:stretch>
            <a:fillRect/>
          </a:stretch>
        </p:blipFill>
        <p:spPr bwMode="auto">
          <a:xfrm>
            <a:off x="4644007" y="1988840"/>
            <a:ext cx="449999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загруженное 1"/>
          <p:cNvPicPr>
            <a:picLocks noChangeAspect="1" noChangeArrowheads="1"/>
          </p:cNvPicPr>
          <p:nvPr/>
        </p:nvPicPr>
        <p:blipFill>
          <a:blip r:embed="rId5" cstate="print"/>
          <a:srcRect t="50877"/>
          <a:stretch>
            <a:fillRect/>
          </a:stretch>
        </p:blipFill>
        <p:spPr bwMode="auto">
          <a:xfrm>
            <a:off x="1907704" y="4346563"/>
            <a:ext cx="5112568" cy="251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бюджетное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Люберецкий муниципальный район 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1"/>
          <p:cNvSpPr txBox="1">
            <a:spLocks/>
          </p:cNvSpPr>
          <p:nvPr/>
        </p:nvSpPr>
        <p:spPr>
          <a:xfrm>
            <a:off x="1907704" y="928670"/>
            <a:ext cx="6984776" cy="556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Зональная научно-практическая конференция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«Первые шаги в науку»</a:t>
            </a:r>
            <a:endParaRPr lang="ru-RU" sz="20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0354" name="Picture 2" descr="C:\Users\06\Desktop\Лучший по профессии\шаг в науку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0541" y="1700808"/>
            <a:ext cx="5429288" cy="5163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бюджетное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Люберецкий муниципальный район 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1"/>
          <p:cNvSpPr txBox="1">
            <a:spLocks/>
          </p:cNvSpPr>
          <p:nvPr/>
        </p:nvSpPr>
        <p:spPr>
          <a:xfrm>
            <a:off x="1643042" y="928670"/>
            <a:ext cx="7358114" cy="556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Региональный </a:t>
            </a:r>
            <a:r>
              <a:rPr lang="ru-RU" sz="2000" b="1" dirty="0" smtClean="0">
                <a:solidFill>
                  <a:srgbClr val="002060"/>
                </a:solidFill>
              </a:rPr>
              <a:t>фестиваль по моделированию, конструированию и робототехнике (</a:t>
            </a:r>
            <a:r>
              <a:rPr lang="en-US" sz="2000" b="1" dirty="0" smtClean="0">
                <a:solidFill>
                  <a:srgbClr val="002060"/>
                </a:solidFill>
              </a:rPr>
              <a:t>IQ</a:t>
            </a:r>
            <a:r>
              <a:rPr lang="ru-RU" sz="2000" b="1" dirty="0" smtClean="0">
                <a:solidFill>
                  <a:srgbClr val="002060"/>
                </a:solidFill>
              </a:rPr>
              <a:t>-парк)</a:t>
            </a:r>
            <a:endParaRPr lang="ru-RU" sz="20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63490" name="Picture 2" descr="C:\Users\User\Desktop\Лучший по профессии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1272" y="1484784"/>
            <a:ext cx="655272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1" name="Picture 3" descr="G:\Людмила Станиславовна_14-16\ФОТО 2016\Фестиваль IQ ПАРК\Фестиваль IQ ПАРК (32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121696"/>
            <a:ext cx="446449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78" name="Picture 2" descr="F:\Лучший по профессии\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556792"/>
            <a:ext cx="180020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061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86" y="0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Городского округа Люберцы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1"/>
          <p:cNvSpPr txBox="1">
            <a:spLocks/>
          </p:cNvSpPr>
          <p:nvPr/>
        </p:nvSpPr>
        <p:spPr>
          <a:xfrm>
            <a:off x="1619672" y="908720"/>
            <a:ext cx="7344816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Основные конкурентные преимущества гимназии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54274" name="Picture 2" descr="F:\ФОТО\Фото 2016-2017\Внеурочная деятельность. Шахма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2889000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F:\ФОТО\Фото 2016-2017\Внеурочная деятельность. Шахматы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69028"/>
            <a:ext cx="3456384" cy="24003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1584176"/>
            <a:ext cx="3744416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Единственное в г. Люберцы ОУ, работающее в комплексе «Школа-вуз» при Первом МГМУ им. </a:t>
            </a:r>
            <a:r>
              <a:rPr lang="ru-RU" b="1" dirty="0" err="1" smtClean="0">
                <a:solidFill>
                  <a:srgbClr val="002060"/>
                </a:solidFill>
              </a:rPr>
              <a:t>И.М.Сеченова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32040" y="1661421"/>
            <a:ext cx="3960440" cy="8314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100% учителей </a:t>
            </a:r>
            <a:r>
              <a:rPr lang="ru-RU" b="1" dirty="0" smtClean="0">
                <a:solidFill>
                  <a:srgbClr val="002060"/>
                </a:solidFill>
              </a:rPr>
              <a:t>используют современные педагогические технологии, </a:t>
            </a:r>
            <a:r>
              <a:rPr lang="ru-RU" b="1" dirty="0">
                <a:solidFill>
                  <a:srgbClr val="002060"/>
                </a:solidFill>
              </a:rPr>
              <a:t>в том числе </a:t>
            </a:r>
            <a:r>
              <a:rPr lang="ru-RU" b="1" dirty="0" smtClean="0">
                <a:solidFill>
                  <a:srgbClr val="002060"/>
                </a:solidFill>
              </a:rPr>
              <a:t>ИКТ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2904669"/>
            <a:ext cx="3744416" cy="13103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Единственное в г. Люберцы ОУ, осуществляющее преемственность дошкольного и общего образования на системной основе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0532" y="4269028"/>
            <a:ext cx="3744416" cy="12961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Единственное в г. Люберцы ОУ, интегрирующее основное и дополнительное образование через работу </a:t>
            </a:r>
            <a:r>
              <a:rPr lang="ru-RU" b="1" dirty="0" err="1" smtClean="0">
                <a:solidFill>
                  <a:srgbClr val="002060"/>
                </a:solidFill>
              </a:rPr>
              <a:t>Метапредметной</a:t>
            </a:r>
            <a:r>
              <a:rPr lang="ru-RU" b="1" dirty="0" smtClean="0">
                <a:solidFill>
                  <a:srgbClr val="002060"/>
                </a:solidFill>
              </a:rPr>
              <a:t> лаборатории исследователей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0532" y="5641964"/>
            <a:ext cx="3744416" cy="10273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Единственная в г. Люберцы  многопрофильная гимназия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 5 класса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32040" y="2564904"/>
            <a:ext cx="4030178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Высокая </a:t>
            </a:r>
            <a:r>
              <a:rPr lang="ru-RU" b="1" dirty="0">
                <a:solidFill>
                  <a:schemeClr val="tx1"/>
                </a:solidFill>
              </a:rPr>
              <a:t>степень удовлетворённости качеством образования и отношениями между участниками образовательного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xmlns="" val="30184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49006" y="103253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8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Городского округа Люберцы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1"/>
          <p:cNvSpPr txBox="1">
            <a:spLocks/>
          </p:cNvSpPr>
          <p:nvPr/>
        </p:nvSpPr>
        <p:spPr>
          <a:xfrm>
            <a:off x="1907704" y="908720"/>
            <a:ext cx="7056784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 гимназии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54274" name="Picture 2" descr="F:\ФОТО\Фото 2016-2017\Внеурочная деятельность. Шахма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2889000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3088" y="1626932"/>
            <a:ext cx="4806944" cy="5231068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Гимназия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входит в национальный реестр «Ведущие образовательные учреждения России» (2013, 2015, 2016 гг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.);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является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победителем областного конкурса «Стандарт оформления образовательного учреждения» (2014 год);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гимназия - участник Ассоциации «Лидеры образования Подмосковья»</a:t>
            </a: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 присвоен статус Региональной инновационной площадки (2017 год); 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по итогам 2015-2016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2016-2017 уч. годов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гимназия вошла  в ТОП-75 учреждений по уровню образовательной и воспитательной работы и получила грант Министерства образования Московской области;</a:t>
            </a:r>
          </a:p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 по результатам экспертизы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Мин.образования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Моск.обл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гимназия входит в зеленую зону ОУ Подмосковья (2016, 2017 гг.);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•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победитель «Всероссийской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выставки.рф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(2017).</a:t>
            </a:r>
          </a:p>
          <a:p>
            <a:r>
              <a:rPr lang="ru-RU" dirty="0"/>
              <a:t> 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04048" y="1626932"/>
            <a:ext cx="2592288" cy="1202833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Гимназия вошла в ТОП-100 лучших школ Московской области (2017)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82708" y="2996952"/>
            <a:ext cx="2736304" cy="864096"/>
          </a:xfrm>
          <a:prstGeom prst="round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100-балльники по ЕГЭ:</a:t>
            </a: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русский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язык (2 чел. 2016 г.),</a:t>
            </a: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литература, химия (2017 г.)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12360" y="1626932"/>
            <a:ext cx="1152128" cy="2234116"/>
          </a:xfrm>
          <a:prstGeom prst="round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40%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выпуск-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ников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получили 220 баллов и более на ЕГЭ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82708" y="3933056"/>
            <a:ext cx="4053788" cy="127444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Учащиеся – победители и призеры регионального и Всероссийского этапов олимпиады </a:t>
            </a:r>
          </a:p>
          <a:p>
            <a:pPr algn="ctr"/>
            <a:r>
              <a:rPr lang="ru-RU" sz="1500" b="1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ru-RU" sz="1500" b="1" dirty="0" err="1" smtClean="0">
                <a:solidFill>
                  <a:schemeClr val="accent4">
                    <a:lumMod val="50000"/>
                  </a:schemeClr>
                </a:solidFill>
              </a:rPr>
              <a:t>Всеросс.этап</a:t>
            </a:r>
            <a:r>
              <a:rPr lang="ru-RU" sz="1500" b="1" dirty="0" smtClean="0">
                <a:solidFill>
                  <a:schemeClr val="accent4">
                    <a:lumMod val="50000"/>
                  </a:schemeClr>
                </a:solidFill>
              </a:rPr>
              <a:t> - химия, технология, </a:t>
            </a:r>
          </a:p>
          <a:p>
            <a:pPr algn="ctr"/>
            <a:r>
              <a:rPr lang="ru-RU" sz="1500" b="1" dirty="0" err="1" smtClean="0">
                <a:solidFill>
                  <a:schemeClr val="accent4">
                    <a:lumMod val="50000"/>
                  </a:schemeClr>
                </a:solidFill>
              </a:rPr>
              <a:t>регион.этап</a:t>
            </a:r>
            <a:r>
              <a:rPr lang="ru-RU" sz="1500" b="1" dirty="0" smtClean="0">
                <a:solidFill>
                  <a:schemeClr val="accent4">
                    <a:lumMod val="50000"/>
                  </a:schemeClr>
                </a:solidFill>
              </a:rPr>
              <a:t> - право, </a:t>
            </a:r>
            <a:r>
              <a:rPr lang="ru-RU" sz="1500" b="1" dirty="0" err="1" smtClean="0">
                <a:solidFill>
                  <a:schemeClr val="accent4">
                    <a:lumMod val="50000"/>
                  </a:schemeClr>
                </a:solidFill>
              </a:rPr>
              <a:t>франц.язык</a:t>
            </a:r>
            <a:r>
              <a:rPr lang="ru-RU" sz="1500" b="1" dirty="0" smtClean="0">
                <a:solidFill>
                  <a:schemeClr val="accent4">
                    <a:lumMod val="50000"/>
                  </a:schemeClr>
                </a:solidFill>
              </a:rPr>
              <a:t>, биология)</a:t>
            </a:r>
            <a:endParaRPr lang="ru-RU" sz="1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82708" y="5301208"/>
            <a:ext cx="4053788" cy="1440160"/>
          </a:xfrm>
          <a:prstGeom prst="roundRect">
            <a:avLst/>
          </a:prstGeom>
          <a:solidFill>
            <a:schemeClr val="accent6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Учителя – победители профессиональных конкурсов («Лучший учитель-предметник», ПНПО, «Лучший по профессии», «Учитель года»): 2015, 2016, 2017 гг. по 3 педагога.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9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Городского округа Люберцы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1"/>
          <p:cNvSpPr txBox="1">
            <a:spLocks/>
          </p:cNvSpPr>
          <p:nvPr/>
        </p:nvSpPr>
        <p:spPr>
          <a:xfrm>
            <a:off x="1619672" y="908720"/>
            <a:ext cx="7344816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Заинтересованные лица (</a:t>
            </a:r>
            <a:r>
              <a:rPr lang="ru-RU" sz="2400" b="1" dirty="0" err="1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стейкхолдеры</a:t>
            </a:r>
            <a:r>
              <a:rPr lang="ru-RU" sz="2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). Их роль в реализации миссии гимназии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54274" name="Picture 2" descr="F:\ФОТО\Фото 2016-2017\Внеурочная деятельность. Шахма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2889000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07504" y="1844824"/>
            <a:ext cx="2880320" cy="151216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Власть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высокий уровень образования;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«зеленая зона»;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отсутствие жалоб;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40224" y="1844824"/>
            <a:ext cx="2439888" cy="151216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Родители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высокий уровень образования;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комфортность;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24128" y="1844824"/>
            <a:ext cx="3312368" cy="151216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u="sng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партнеры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- абитуриенты способные к продолжению образования (учиться в течение всей жизни);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- привлечение школьников к участию в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</a:rPr>
              <a:t>разл.проектах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15616" y="3475797"/>
            <a:ext cx="3096344" cy="151216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Выпускники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высокий уровень образования, позволяющий продолжить  образование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360168" y="3475797"/>
            <a:ext cx="4028256" cy="151216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u="sng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Школьники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высокий уровень образования;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комфортность;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интерес;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социализация</a:t>
            </a:r>
          </a:p>
          <a:p>
            <a:pPr marL="342900" indent="-342900">
              <a:buFontTx/>
              <a:buChar char="-"/>
            </a:pP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9512" y="5085184"/>
            <a:ext cx="8856984" cy="1656184"/>
          </a:xfrm>
          <a:prstGeom prst="round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заинтересованных лиц в реализации миссии гимназии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Мониторинг и оценка их позиций.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Информирование и просвещение (рассылка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информ.материалов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, публичные презентации, «круглые столы», консультации).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Учет позиций и интересов при планировании деятельности гимназии.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Совместная работа и сотрудничество.</a:t>
            </a:r>
          </a:p>
        </p:txBody>
      </p:sp>
    </p:spTree>
    <p:extLst>
      <p:ext uri="{BB962C8B-B14F-4D97-AF65-F5344CB8AC3E}">
        <p14:creationId xmlns:p14="http://schemas.microsoft.com/office/powerpoint/2010/main" xmlns="" val="104451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городского округа Люберцы Московской области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643042" y="908720"/>
            <a:ext cx="7286676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Преемственность образования в рамках комплекса «гимназия - детский сад»</a:t>
            </a: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Рисунок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27" y="1585687"/>
            <a:ext cx="4422182" cy="214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2" name="Picture 3" descr="F:\IMG_58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5" y="1599245"/>
            <a:ext cx="4077766" cy="261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>
          <a:blip r:embed="rId6" cstate="print"/>
          <a:srcRect l="5937" t="16241" r="64766" b="10766"/>
          <a:stretch>
            <a:fillRect/>
          </a:stretch>
        </p:blipFill>
        <p:spPr bwMode="auto">
          <a:xfrm>
            <a:off x="6625083" y="3765004"/>
            <a:ext cx="2449982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F:\IMG_4170.JPG"/>
          <p:cNvPicPr>
            <a:picLocks noChangeAspect="1" noChangeArrowheads="1"/>
          </p:cNvPicPr>
          <p:nvPr/>
        </p:nvPicPr>
        <p:blipFill>
          <a:blip r:embed="rId7" cstate="print"/>
          <a:srcRect t="14922"/>
          <a:stretch>
            <a:fillRect/>
          </a:stretch>
        </p:blipFill>
        <p:spPr bwMode="auto">
          <a:xfrm>
            <a:off x="169738" y="4209848"/>
            <a:ext cx="4287760" cy="273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283968" y="4904594"/>
            <a:ext cx="2542940" cy="134644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76% дошкольников переходят в 1 класс гимназии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526" y="3429000"/>
            <a:ext cx="5045537" cy="1296144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Гимназия №16 «Интерес» - единственное в </a:t>
            </a:r>
            <a:r>
              <a:rPr lang="ru-RU" sz="1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. Люберцы </a:t>
            </a:r>
            <a:r>
              <a:rPr lang="ru-RU" sz="1600" b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ОУ, </a:t>
            </a:r>
            <a:r>
              <a:rPr lang="ru-RU" sz="1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осуществляющее преемственность программ дошкольного и общего образования как необходимое условие для непрерывного </a:t>
            </a:r>
            <a:r>
              <a:rPr lang="ru-RU" sz="1600" b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16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8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Городского округа Люберцы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1"/>
          <p:cNvSpPr txBox="1">
            <a:spLocks/>
          </p:cNvSpPr>
          <p:nvPr/>
        </p:nvSpPr>
        <p:spPr>
          <a:xfrm>
            <a:off x="1619672" y="908720"/>
            <a:ext cx="7344816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Приоритеты организации образовательного процесса</a:t>
            </a:r>
            <a:endParaRPr lang="ru-RU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54274" name="Picture 2" descr="F:\ФОТО\Фото 2016-2017\Внеурочная деятельность. Шахма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2889000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3088" y="1628799"/>
            <a:ext cx="9090912" cy="316835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повышение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качества математического образования;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технологического подхода в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образовании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которое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предпола-гает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буквальную подготовку инженерных кадров, а формирование инженерного мышления у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учащихся. </a:t>
            </a: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Ключевая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идея: </a:t>
            </a: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«Инженерное мышление: от школы к производству»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  повышение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качества естественнонаучного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образования. </a:t>
            </a: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Ключевая идея: «Медицинский класс: старт в медицину»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  развитие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международных образовательных проектов;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 привлечение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каждого учащегося к проектной 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исследовательской деятельности.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/>
              <a:t> </a:t>
            </a:r>
          </a:p>
        </p:txBody>
      </p:sp>
      <p:pic>
        <p:nvPicPr>
          <p:cNvPr id="9" name="Picture 2" descr="G:\Людмила Станиславовна_14-16\ФОТО 2016\Гущиной\физика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8689">
            <a:off x="3118965" y="4786133"/>
            <a:ext cx="2906069" cy="1937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 descr="C:\Users\User\Desktop\Лучший по профессии\IMG_22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88" y="4485633"/>
            <a:ext cx="3214678" cy="231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 descr="C:\Фото Евгений\16 Гимназия (печать для школы)\г\г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8479" y="4651647"/>
            <a:ext cx="3315521" cy="2206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7000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945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городского округа Люберцы Московской области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643042" y="908720"/>
            <a:ext cx="7286676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Повышение мотивации к учебной деятельности</a:t>
            </a:r>
            <a:endParaRPr lang="ru-RU" sz="4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07504" y="1700808"/>
            <a:ext cx="4038600" cy="511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844824"/>
            <a:ext cx="3456384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«Золотая и серебряная карты гимназиста»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2996952"/>
            <a:ext cx="3456384" cy="12024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Электронное портфолио для фиксации и продвижения личного успеха учащегося 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5060" y="4293096"/>
            <a:ext cx="3456384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Метапредметная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лаборатория исследователей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5373216"/>
            <a:ext cx="3456384" cy="12024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Индивидуальная  образовательная программа для всех учащихся 5 – 9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21714" y="4696293"/>
            <a:ext cx="3838717" cy="18793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Учебные экскурсии по профильным предметам</a:t>
            </a:r>
          </a:p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(4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профильные экскурсии в год в соответствии с технологией музейной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педагогики).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27983" y="1916832"/>
            <a:ext cx="4032447" cy="23762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Кинолекторий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кинотеатре «Светофор»</a:t>
            </a:r>
          </a:p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(русская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классика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фильмы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соответствии с профилем;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тематические просмотры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программе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воспитательной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работы).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32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19" y="-22895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06\Desktop\Лучший по профессии\e2d3496c96ed724d42c379ecf158f0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584176" cy="1584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524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Муниципальное общеобразовательное учреждение гимназия №16 «ИНТЕРЕС»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городского округа Люберцы Московской области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07704" y="836712"/>
            <a:ext cx="698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1"/>
          <p:cNvSpPr txBox="1">
            <a:spLocks/>
          </p:cNvSpPr>
          <p:nvPr/>
        </p:nvSpPr>
        <p:spPr>
          <a:xfrm>
            <a:off x="1928794" y="928670"/>
            <a:ext cx="7000924" cy="772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Ранняя </a:t>
            </a:r>
            <a:r>
              <a:rPr lang="ru-RU" sz="2400" b="1" dirty="0" err="1" smtClean="0">
                <a:solidFill>
                  <a:srgbClr val="002060"/>
                </a:solidFill>
              </a:rPr>
              <a:t>профилизация</a:t>
            </a:r>
            <a:r>
              <a:rPr lang="ru-RU" sz="2400" b="1" dirty="0" smtClean="0">
                <a:solidFill>
                  <a:srgbClr val="002060"/>
                </a:solidFill>
              </a:rPr>
              <a:t> (5 - 9 классы). </a:t>
            </a:r>
          </a:p>
          <a:p>
            <a:pPr lvl="0" algn="ctr" fontAlgn="base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Профильные классы (10 - 11 классы) </a:t>
            </a:r>
            <a:r>
              <a:rPr lang="ru-RU" sz="2400" b="1" i="1" dirty="0" smtClean="0">
                <a:solidFill>
                  <a:srgbClr val="FF0000"/>
                </a:solidFill>
              </a:rPr>
              <a:t>(с 01.09.2018)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1506083769"/>
              </p:ext>
            </p:extLst>
          </p:nvPr>
        </p:nvGraphicFramePr>
        <p:xfrm>
          <a:off x="179512" y="1844824"/>
          <a:ext cx="468052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2339863953"/>
              </p:ext>
            </p:extLst>
          </p:nvPr>
        </p:nvGraphicFramePr>
        <p:xfrm>
          <a:off x="4716015" y="3717031"/>
          <a:ext cx="4417021" cy="3051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</TotalTime>
  <Words>1931</Words>
  <Application>Microsoft Office PowerPoint</Application>
  <PresentationFormat>Экран (4:3)</PresentationFormat>
  <Paragraphs>280</Paragraphs>
  <Slides>25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 - 06</dc:creator>
  <cp:lastModifiedBy>Ирина</cp:lastModifiedBy>
  <cp:revision>283</cp:revision>
  <dcterms:created xsi:type="dcterms:W3CDTF">2017-05-02T10:47:48Z</dcterms:created>
  <dcterms:modified xsi:type="dcterms:W3CDTF">2018-04-02T13:21:24Z</dcterms:modified>
</cp:coreProperties>
</file>